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  <p:sldMasterId id="2147483679" r:id="rId3"/>
  </p:sldMasterIdLst>
  <p:notesMasterIdLst>
    <p:notesMasterId r:id="rId48"/>
  </p:notesMasterIdLst>
  <p:sldIdLst>
    <p:sldId id="264" r:id="rId4"/>
    <p:sldId id="381" r:id="rId5"/>
    <p:sldId id="382" r:id="rId6"/>
    <p:sldId id="406" r:id="rId7"/>
    <p:sldId id="385" r:id="rId8"/>
    <p:sldId id="386" r:id="rId9"/>
    <p:sldId id="337" r:id="rId10"/>
    <p:sldId id="387" r:id="rId11"/>
    <p:sldId id="388" r:id="rId12"/>
    <p:sldId id="318" r:id="rId13"/>
    <p:sldId id="404" r:id="rId14"/>
    <p:sldId id="320" r:id="rId15"/>
    <p:sldId id="324" r:id="rId16"/>
    <p:sldId id="325" r:id="rId17"/>
    <p:sldId id="327" r:id="rId18"/>
    <p:sldId id="328" r:id="rId19"/>
    <p:sldId id="329" r:id="rId20"/>
    <p:sldId id="338" r:id="rId21"/>
    <p:sldId id="330" r:id="rId22"/>
    <p:sldId id="391" r:id="rId23"/>
    <p:sldId id="392" r:id="rId24"/>
    <p:sldId id="352" r:id="rId25"/>
    <p:sldId id="353" r:id="rId26"/>
    <p:sldId id="354" r:id="rId27"/>
    <p:sldId id="355" r:id="rId28"/>
    <p:sldId id="408" r:id="rId29"/>
    <p:sldId id="322" r:id="rId30"/>
    <p:sldId id="363" r:id="rId31"/>
    <p:sldId id="411" r:id="rId32"/>
    <p:sldId id="313" r:id="rId33"/>
    <p:sldId id="410" r:id="rId34"/>
    <p:sldId id="332" r:id="rId35"/>
    <p:sldId id="393" r:id="rId36"/>
    <p:sldId id="333" r:id="rId37"/>
    <p:sldId id="395" r:id="rId38"/>
    <p:sldId id="396" r:id="rId39"/>
    <p:sldId id="398" r:id="rId40"/>
    <p:sldId id="400" r:id="rId41"/>
    <p:sldId id="380" r:id="rId42"/>
    <p:sldId id="334" r:id="rId43"/>
    <p:sldId id="412" r:id="rId44"/>
    <p:sldId id="401" r:id="rId45"/>
    <p:sldId id="403" r:id="rId46"/>
    <p:sldId id="268" r:id="rId4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 autoAdjust="0"/>
    <p:restoredTop sz="94624" autoAdjust="0"/>
  </p:normalViewPr>
  <p:slideViewPr>
    <p:cSldViewPr>
      <p:cViewPr>
        <p:scale>
          <a:sx n="100" d="100"/>
          <a:sy n="100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D6B89-F1A8-4F3D-955D-2F1BFC1471A6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5E6FE0-5D5B-4374-A472-27EC02623B05}">
      <dgm:prSet phldrT="[Text]" custT="1"/>
      <dgm:spPr/>
      <dgm:t>
        <a:bodyPr/>
        <a:lstStyle/>
        <a:p>
          <a:r>
            <a:rPr lang="it-IT" sz="1800" dirty="0" smtClean="0"/>
            <a:t>Event date </a:t>
          </a:r>
          <a:endParaRPr lang="en-GB" sz="1800" dirty="0"/>
        </a:p>
      </dgm:t>
    </dgm:pt>
    <dgm:pt modelId="{B86CA68E-DF05-49A5-8F85-870BC07FEC72}" type="parTrans" cxnId="{B22FD045-69BE-4A3B-9A6B-1ED87CE136D4}">
      <dgm:prSet/>
      <dgm:spPr/>
      <dgm:t>
        <a:bodyPr/>
        <a:lstStyle/>
        <a:p>
          <a:endParaRPr lang="en-GB"/>
        </a:p>
      </dgm:t>
    </dgm:pt>
    <dgm:pt modelId="{AB3E4BFB-19AE-48E9-A028-E106AC5B286E}" type="sibTrans" cxnId="{B22FD045-69BE-4A3B-9A6B-1ED87CE136D4}">
      <dgm:prSet/>
      <dgm:spPr/>
      <dgm:t>
        <a:bodyPr/>
        <a:lstStyle/>
        <a:p>
          <a:endParaRPr lang="en-GB"/>
        </a:p>
      </dgm:t>
    </dgm:pt>
    <dgm:pt modelId="{87F31102-8962-4DA7-9B10-82013D99CE8D}">
      <dgm:prSet phldrT="[Text]" custT="1"/>
      <dgm:spPr/>
      <dgm:t>
        <a:bodyPr/>
        <a:lstStyle/>
        <a:p>
          <a:r>
            <a:rPr lang="it-IT" sz="1800" dirty="0" smtClean="0"/>
            <a:t>Triggering by authorized users</a:t>
          </a:r>
          <a:endParaRPr lang="en-GB" sz="1800" dirty="0"/>
        </a:p>
      </dgm:t>
    </dgm:pt>
    <dgm:pt modelId="{2CAE26E8-673F-4A14-B3D1-865B856F338B}" type="parTrans" cxnId="{8C3177EC-CE74-4BBF-86C9-C22B323E3334}">
      <dgm:prSet/>
      <dgm:spPr/>
      <dgm:t>
        <a:bodyPr/>
        <a:lstStyle/>
        <a:p>
          <a:endParaRPr lang="en-GB"/>
        </a:p>
      </dgm:t>
    </dgm:pt>
    <dgm:pt modelId="{767C34DB-635D-41A5-81DE-BC64699159E1}" type="sibTrans" cxnId="{8C3177EC-CE74-4BBF-86C9-C22B323E3334}">
      <dgm:prSet/>
      <dgm:spPr/>
      <dgm:t>
        <a:bodyPr/>
        <a:lstStyle/>
        <a:p>
          <a:endParaRPr lang="en-GB"/>
        </a:p>
      </dgm:t>
    </dgm:pt>
    <dgm:pt modelId="{E5710010-4C37-4B26-B24A-306ACD1DEAB3}">
      <dgm:prSet phldrT="[Text]" custT="1"/>
      <dgm:spPr/>
      <dgm:t>
        <a:bodyPr/>
        <a:lstStyle/>
        <a:p>
          <a:r>
            <a:rPr lang="it-IT" sz="1800" dirty="0" smtClean="0"/>
            <a:t>Satellite programming</a:t>
          </a:r>
          <a:r>
            <a:rPr lang="it-IT" sz="2000" dirty="0" smtClean="0"/>
            <a:t> </a:t>
          </a:r>
          <a:endParaRPr lang="en-GB" sz="2000" dirty="0"/>
        </a:p>
      </dgm:t>
    </dgm:pt>
    <dgm:pt modelId="{8973F273-EA1B-47A6-918C-4A388BC1AF70}" type="parTrans" cxnId="{A7AC7ECA-0062-49D7-A3CE-88E010ED3D57}">
      <dgm:prSet/>
      <dgm:spPr/>
      <dgm:t>
        <a:bodyPr/>
        <a:lstStyle/>
        <a:p>
          <a:endParaRPr lang="en-GB"/>
        </a:p>
      </dgm:t>
    </dgm:pt>
    <dgm:pt modelId="{B8CC55BC-78FD-47D9-9DB7-80D8186B388A}" type="sibTrans" cxnId="{A7AC7ECA-0062-49D7-A3CE-88E010ED3D57}">
      <dgm:prSet/>
      <dgm:spPr/>
      <dgm:t>
        <a:bodyPr/>
        <a:lstStyle/>
        <a:p>
          <a:endParaRPr lang="en-GB"/>
        </a:p>
      </dgm:t>
    </dgm:pt>
    <dgm:pt modelId="{DD60AC92-573E-4F45-9C2E-CA569B679677}">
      <dgm:prSet/>
      <dgm:spPr/>
      <dgm:t>
        <a:bodyPr/>
        <a:lstStyle/>
        <a:p>
          <a:r>
            <a:rPr lang="it-IT" dirty="0" smtClean="0"/>
            <a:t>Image acquisition</a:t>
          </a:r>
          <a:endParaRPr lang="en-GB" dirty="0"/>
        </a:p>
      </dgm:t>
    </dgm:pt>
    <dgm:pt modelId="{EFC77CD2-D614-4DF0-9B83-F26DB6CCDA54}" type="parTrans" cxnId="{4BD16C9A-D0D8-49AB-850A-D8654F4F1043}">
      <dgm:prSet/>
      <dgm:spPr/>
      <dgm:t>
        <a:bodyPr/>
        <a:lstStyle/>
        <a:p>
          <a:endParaRPr lang="en-GB"/>
        </a:p>
      </dgm:t>
    </dgm:pt>
    <dgm:pt modelId="{3DDEACF7-6806-4D99-877F-01BE5E5CA67A}" type="sibTrans" cxnId="{4BD16C9A-D0D8-49AB-850A-D8654F4F1043}">
      <dgm:prSet/>
      <dgm:spPr/>
      <dgm:t>
        <a:bodyPr/>
        <a:lstStyle/>
        <a:p>
          <a:endParaRPr lang="en-GB"/>
        </a:p>
      </dgm:t>
    </dgm:pt>
    <dgm:pt modelId="{79D1D7C7-712B-4E01-BF04-65EC8A0774D3}">
      <dgm:prSet phldrT="[Text]"/>
      <dgm:spPr/>
      <dgm:t>
        <a:bodyPr/>
        <a:lstStyle/>
        <a:p>
          <a:pPr algn="l"/>
          <a:r>
            <a:rPr lang="it-IT" dirty="0" smtClean="0"/>
            <a:t>Map production</a:t>
          </a:r>
          <a:endParaRPr lang="en-GB" dirty="0"/>
        </a:p>
      </dgm:t>
    </dgm:pt>
    <dgm:pt modelId="{4A3E46FB-1E0E-449A-B474-8462604D5F97}" type="parTrans" cxnId="{BE29320E-E55F-40BC-A063-0C2AAAEF4DDB}">
      <dgm:prSet/>
      <dgm:spPr/>
      <dgm:t>
        <a:bodyPr/>
        <a:lstStyle/>
        <a:p>
          <a:endParaRPr lang="en-GB"/>
        </a:p>
      </dgm:t>
    </dgm:pt>
    <dgm:pt modelId="{7B986E94-8538-45F7-83AA-5CDE773D1CF2}" type="sibTrans" cxnId="{BE29320E-E55F-40BC-A063-0C2AAAEF4DDB}">
      <dgm:prSet/>
      <dgm:spPr/>
      <dgm:t>
        <a:bodyPr/>
        <a:lstStyle/>
        <a:p>
          <a:endParaRPr lang="en-GB"/>
        </a:p>
      </dgm:t>
    </dgm:pt>
    <dgm:pt modelId="{B29E1D44-0146-452F-9357-C2451088759E}">
      <dgm:prSet phldrT="[Text]"/>
      <dgm:spPr/>
      <dgm:t>
        <a:bodyPr/>
        <a:lstStyle/>
        <a:p>
          <a:endParaRPr lang="en-GB" dirty="0"/>
        </a:p>
      </dgm:t>
    </dgm:pt>
    <dgm:pt modelId="{846C2219-FBC0-4ADD-A0DC-FEFF86FD978C}" type="parTrans" cxnId="{9AD430A6-5053-45D4-B1C4-B4D6CB1C9ACC}">
      <dgm:prSet/>
      <dgm:spPr/>
      <dgm:t>
        <a:bodyPr/>
        <a:lstStyle/>
        <a:p>
          <a:endParaRPr lang="en-GB"/>
        </a:p>
      </dgm:t>
    </dgm:pt>
    <dgm:pt modelId="{4A5F95E3-F133-433F-8959-009FA889CDCF}" type="sibTrans" cxnId="{9AD430A6-5053-45D4-B1C4-B4D6CB1C9ACC}">
      <dgm:prSet/>
      <dgm:spPr/>
      <dgm:t>
        <a:bodyPr/>
        <a:lstStyle/>
        <a:p>
          <a:endParaRPr lang="en-GB"/>
        </a:p>
      </dgm:t>
    </dgm:pt>
    <dgm:pt modelId="{BA370746-4225-4B09-9F70-65FA62688903}">
      <dgm:prSet phldrT="[Text]" custScaleY="38308" custLinFactNeighborX="-67908" custLinFactNeighborY="-16774"/>
      <dgm:spPr/>
      <dgm:t>
        <a:bodyPr/>
        <a:lstStyle/>
        <a:p>
          <a:endParaRPr lang="en-GB" dirty="0"/>
        </a:p>
      </dgm:t>
    </dgm:pt>
    <dgm:pt modelId="{30CABDCF-E05E-4C4F-8EE0-DA92BC5387FC}" type="parTrans" cxnId="{0E2095B6-7123-4F0B-AB40-C2A6D3D2A975}">
      <dgm:prSet/>
      <dgm:spPr/>
      <dgm:t>
        <a:bodyPr/>
        <a:lstStyle/>
        <a:p>
          <a:endParaRPr lang="en-GB"/>
        </a:p>
      </dgm:t>
    </dgm:pt>
    <dgm:pt modelId="{3CB72B4F-73AD-4F0E-9ACA-E37AE0BDF457}" type="sibTrans" cxnId="{0E2095B6-7123-4F0B-AB40-C2A6D3D2A975}">
      <dgm:prSet/>
      <dgm:spPr/>
      <dgm:t>
        <a:bodyPr/>
        <a:lstStyle/>
        <a:p>
          <a:endParaRPr lang="en-GB"/>
        </a:p>
      </dgm:t>
    </dgm:pt>
    <dgm:pt modelId="{60E0328B-A22A-49B5-ACE3-BD6EEE9BA7AF}">
      <dgm:prSet phldrT="[Text]" custScaleY="38308" custLinFactNeighborX="-67908" custLinFactNeighborY="-16774"/>
      <dgm:spPr/>
      <dgm:t>
        <a:bodyPr/>
        <a:lstStyle/>
        <a:p>
          <a:endParaRPr lang="en-GB" dirty="0"/>
        </a:p>
      </dgm:t>
    </dgm:pt>
    <dgm:pt modelId="{95190920-CCAA-482A-B3F7-B36BDCBDF8E7}" type="parTrans" cxnId="{6821ADBF-B3AE-4EFB-A74F-8DDC06392D5D}">
      <dgm:prSet/>
      <dgm:spPr/>
      <dgm:t>
        <a:bodyPr/>
        <a:lstStyle/>
        <a:p>
          <a:endParaRPr lang="en-GB"/>
        </a:p>
      </dgm:t>
    </dgm:pt>
    <dgm:pt modelId="{6A3DD399-75DE-4DD2-818A-AE914D7DF724}" type="sibTrans" cxnId="{6821ADBF-B3AE-4EFB-A74F-8DDC06392D5D}">
      <dgm:prSet/>
      <dgm:spPr/>
      <dgm:t>
        <a:bodyPr/>
        <a:lstStyle/>
        <a:p>
          <a:endParaRPr lang="en-GB"/>
        </a:p>
      </dgm:t>
    </dgm:pt>
    <dgm:pt modelId="{D3B13EA8-E3FD-4E41-A481-296517C6AADA}" type="pres">
      <dgm:prSet presAssocID="{AEED6B89-F1A8-4F3D-955D-2F1BFC1471A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AFDEBC-6C7C-4906-BBAC-9CD9C5679AEA}" type="pres">
      <dgm:prSet presAssocID="{AEED6B89-F1A8-4F3D-955D-2F1BFC1471A6}" presName="arrow" presStyleLbl="bgShp" presStyleIdx="0" presStyleCnt="1" custScaleX="112112" custLinFactNeighborY="1560"/>
      <dgm:spPr>
        <a:gradFill rotWithShape="0">
          <a:gsLst>
            <a:gs pos="0">
              <a:schemeClr val="bg2"/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578534F5-8B83-4469-884D-F83BA2B5F2C9}" type="pres">
      <dgm:prSet presAssocID="{AEED6B89-F1A8-4F3D-955D-2F1BFC1471A6}" presName="arrowDiagram5" presStyleCnt="0"/>
      <dgm:spPr/>
    </dgm:pt>
    <dgm:pt modelId="{8F730D3D-AF88-47C8-BC16-73CA749D0F51}" type="pres">
      <dgm:prSet presAssocID="{715E6FE0-5D5B-4374-A472-27EC02623B05}" presName="bullet5a" presStyleLbl="node1" presStyleIdx="0" presStyleCnt="5" custLinFactX="-100000" custLinFactNeighborX="-148133" custLinFactNeighborY="45717"/>
      <dgm:spPr/>
    </dgm:pt>
    <dgm:pt modelId="{60065B0D-E125-47E0-B70B-2CE76BAB64CA}" type="pres">
      <dgm:prSet presAssocID="{715E6FE0-5D5B-4374-A472-27EC02623B05}" presName="textBox5a" presStyleLbl="revTx" presStyleIdx="0" presStyleCnt="5" custScaleX="138731" custScaleY="63525" custLinFactNeighborX="30563" custLinFactNeighborY="-604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F9060B-1BE6-49E9-8229-F0566C6737DA}" type="pres">
      <dgm:prSet presAssocID="{87F31102-8962-4DA7-9B10-82013D99CE8D}" presName="bullet5b" presStyleLbl="node1" presStyleIdx="1" presStyleCnt="5" custLinFactX="-100000" custLinFactNeighborX="-109374" custLinFactNeighborY="51755"/>
      <dgm:spPr/>
    </dgm:pt>
    <dgm:pt modelId="{C3257C7B-D18A-4054-A1C7-F0F3A8EEAA81}" type="pres">
      <dgm:prSet presAssocID="{87F31102-8962-4DA7-9B10-82013D99CE8D}" presName="textBox5b" presStyleLbl="revTx" presStyleIdx="1" presStyleCnt="5" custScaleX="167949" custScaleY="26675" custLinFactNeighborX="52101" custLinFactNeighborY="-47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F64B38-2B7C-4FEA-A262-CEEFD12F06D0}" type="pres">
      <dgm:prSet presAssocID="{E5710010-4C37-4B26-B24A-306ACD1DEAB3}" presName="bullet5c" presStyleLbl="node1" presStyleIdx="2" presStyleCnt="5" custLinFactX="-52526" custLinFactNeighborX="-100000" custLinFactNeighborY="42751"/>
      <dgm:spPr/>
    </dgm:pt>
    <dgm:pt modelId="{996CF411-03F5-4CA2-BB39-392791F9C5FE}" type="pres">
      <dgm:prSet presAssocID="{E5710010-4C37-4B26-B24A-306ACD1DEAB3}" presName="textBox5c" presStyleLbl="revTx" presStyleIdx="2" presStyleCnt="5" custScaleX="120558" custScaleY="18700" custLinFactX="-86594" custLinFactNeighborX="-100000" custLinFactNeighborY="274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E7D059-38B6-40A7-BB4E-7DD4730FCEFA}" type="pres">
      <dgm:prSet presAssocID="{DD60AC92-573E-4F45-9C2E-CA569B679677}" presName="bullet5d" presStyleLbl="node1" presStyleIdx="3" presStyleCnt="5" custLinFactX="-35811" custLinFactNeighborX="-100000" custLinFactNeighborY="36912"/>
      <dgm:spPr/>
    </dgm:pt>
    <dgm:pt modelId="{5D396F23-72E1-4524-A19C-6E267496CB73}" type="pres">
      <dgm:prSet presAssocID="{DD60AC92-573E-4F45-9C2E-CA569B679677}" presName="textBox5d" presStyleLbl="revTx" presStyleIdx="3" presStyleCnt="5" custScaleY="74264" custLinFactNeighborX="-62669" custLinFactNeighborY="35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1AC932-14DC-41B9-AA50-ED37019E45C2}" type="pres">
      <dgm:prSet presAssocID="{79D1D7C7-712B-4E01-BF04-65EC8A0774D3}" presName="bullet5e" presStyleLbl="node1" presStyleIdx="4" presStyleCnt="5" custLinFactX="-18064" custLinFactNeighborX="-100000" custLinFactNeighborY="19107"/>
      <dgm:spPr/>
      <dgm:t>
        <a:bodyPr/>
        <a:lstStyle/>
        <a:p>
          <a:endParaRPr lang="en-GB"/>
        </a:p>
      </dgm:t>
    </dgm:pt>
    <dgm:pt modelId="{8330E8FE-EA1A-4158-BCD7-4739014CBDE8}" type="pres">
      <dgm:prSet presAssocID="{79D1D7C7-712B-4E01-BF04-65EC8A0774D3}" presName="textBox5e" presStyleLbl="revTx" presStyleIdx="4" presStyleCnt="5" custScaleY="38308" custLinFactNeighborX="-81588" custLinFactNeighborY="-1650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8C7FBC-9064-418A-A502-9448CA61E06D}" type="presOf" srcId="{AEED6B89-F1A8-4F3D-955D-2F1BFC1471A6}" destId="{D3B13EA8-E3FD-4E41-A481-296517C6AADA}" srcOrd="0" destOrd="0" presId="urn:microsoft.com/office/officeart/2005/8/layout/arrow2"/>
    <dgm:cxn modelId="{4BD16C9A-D0D8-49AB-850A-D8654F4F1043}" srcId="{AEED6B89-F1A8-4F3D-955D-2F1BFC1471A6}" destId="{DD60AC92-573E-4F45-9C2E-CA569B679677}" srcOrd="3" destOrd="0" parTransId="{EFC77CD2-D614-4DF0-9B83-F26DB6CCDA54}" sibTransId="{3DDEACF7-6806-4D99-877F-01BE5E5CA67A}"/>
    <dgm:cxn modelId="{38DBD252-9E2E-412E-BF55-3A413FC63866}" type="presOf" srcId="{715E6FE0-5D5B-4374-A472-27EC02623B05}" destId="{60065B0D-E125-47E0-B70B-2CE76BAB64CA}" srcOrd="0" destOrd="0" presId="urn:microsoft.com/office/officeart/2005/8/layout/arrow2"/>
    <dgm:cxn modelId="{6821ADBF-B3AE-4EFB-A74F-8DDC06392D5D}" srcId="{AEED6B89-F1A8-4F3D-955D-2F1BFC1471A6}" destId="{60E0328B-A22A-49B5-ACE3-BD6EEE9BA7AF}" srcOrd="7" destOrd="0" parTransId="{95190920-CCAA-482A-B3F7-B36BDCBDF8E7}" sibTransId="{6A3DD399-75DE-4DD2-818A-AE914D7DF724}"/>
    <dgm:cxn modelId="{4DC19D4E-A200-44D2-AFEF-17B687609E61}" type="presOf" srcId="{87F31102-8962-4DA7-9B10-82013D99CE8D}" destId="{C3257C7B-D18A-4054-A1C7-F0F3A8EEAA81}" srcOrd="0" destOrd="0" presId="urn:microsoft.com/office/officeart/2005/8/layout/arrow2"/>
    <dgm:cxn modelId="{B22FD045-69BE-4A3B-9A6B-1ED87CE136D4}" srcId="{AEED6B89-F1A8-4F3D-955D-2F1BFC1471A6}" destId="{715E6FE0-5D5B-4374-A472-27EC02623B05}" srcOrd="0" destOrd="0" parTransId="{B86CA68E-DF05-49A5-8F85-870BC07FEC72}" sibTransId="{AB3E4BFB-19AE-48E9-A028-E106AC5B286E}"/>
    <dgm:cxn modelId="{062B61D0-9BAE-4D8E-BE49-EB6D7F662B49}" type="presOf" srcId="{DD60AC92-573E-4F45-9C2E-CA569B679677}" destId="{5D396F23-72E1-4524-A19C-6E267496CB73}" srcOrd="0" destOrd="0" presId="urn:microsoft.com/office/officeart/2005/8/layout/arrow2"/>
    <dgm:cxn modelId="{63D86D1B-BF5E-4DA4-A400-C51703F9BD72}" type="presOf" srcId="{79D1D7C7-712B-4E01-BF04-65EC8A0774D3}" destId="{8330E8FE-EA1A-4158-BCD7-4739014CBDE8}" srcOrd="0" destOrd="0" presId="urn:microsoft.com/office/officeart/2005/8/layout/arrow2"/>
    <dgm:cxn modelId="{BE29320E-E55F-40BC-A063-0C2AAAEF4DDB}" srcId="{AEED6B89-F1A8-4F3D-955D-2F1BFC1471A6}" destId="{79D1D7C7-712B-4E01-BF04-65EC8A0774D3}" srcOrd="4" destOrd="0" parTransId="{4A3E46FB-1E0E-449A-B474-8462604D5F97}" sibTransId="{7B986E94-8538-45F7-83AA-5CDE773D1CF2}"/>
    <dgm:cxn modelId="{8C3177EC-CE74-4BBF-86C9-C22B323E3334}" srcId="{AEED6B89-F1A8-4F3D-955D-2F1BFC1471A6}" destId="{87F31102-8962-4DA7-9B10-82013D99CE8D}" srcOrd="1" destOrd="0" parTransId="{2CAE26E8-673F-4A14-B3D1-865B856F338B}" sibTransId="{767C34DB-635D-41A5-81DE-BC64699159E1}"/>
    <dgm:cxn modelId="{0E2095B6-7123-4F0B-AB40-C2A6D3D2A975}" srcId="{AEED6B89-F1A8-4F3D-955D-2F1BFC1471A6}" destId="{BA370746-4225-4B09-9F70-65FA62688903}" srcOrd="6" destOrd="0" parTransId="{30CABDCF-E05E-4C4F-8EE0-DA92BC5387FC}" sibTransId="{3CB72B4F-73AD-4F0E-9ACA-E37AE0BDF457}"/>
    <dgm:cxn modelId="{9AD430A6-5053-45D4-B1C4-B4D6CB1C9ACC}" srcId="{AEED6B89-F1A8-4F3D-955D-2F1BFC1471A6}" destId="{B29E1D44-0146-452F-9357-C2451088759E}" srcOrd="5" destOrd="0" parTransId="{846C2219-FBC0-4ADD-A0DC-FEFF86FD978C}" sibTransId="{4A5F95E3-F133-433F-8959-009FA889CDCF}"/>
    <dgm:cxn modelId="{A7AC7ECA-0062-49D7-A3CE-88E010ED3D57}" srcId="{AEED6B89-F1A8-4F3D-955D-2F1BFC1471A6}" destId="{E5710010-4C37-4B26-B24A-306ACD1DEAB3}" srcOrd="2" destOrd="0" parTransId="{8973F273-EA1B-47A6-918C-4A388BC1AF70}" sibTransId="{B8CC55BC-78FD-47D9-9DB7-80D8186B388A}"/>
    <dgm:cxn modelId="{9FF112FE-7CF8-4932-9A9B-D34CB37801EC}" type="presOf" srcId="{E5710010-4C37-4B26-B24A-306ACD1DEAB3}" destId="{996CF411-03F5-4CA2-BB39-392791F9C5FE}" srcOrd="0" destOrd="0" presId="urn:microsoft.com/office/officeart/2005/8/layout/arrow2"/>
    <dgm:cxn modelId="{16734D27-3CA7-41E6-AFC6-6A94EF9AB8E2}" type="presParOf" srcId="{D3B13EA8-E3FD-4E41-A481-296517C6AADA}" destId="{BEAFDEBC-6C7C-4906-BBAC-9CD9C5679AEA}" srcOrd="0" destOrd="0" presId="urn:microsoft.com/office/officeart/2005/8/layout/arrow2"/>
    <dgm:cxn modelId="{724EFD09-7341-4F51-86ED-90EC3B2A3800}" type="presParOf" srcId="{D3B13EA8-E3FD-4E41-A481-296517C6AADA}" destId="{578534F5-8B83-4469-884D-F83BA2B5F2C9}" srcOrd="1" destOrd="0" presId="urn:microsoft.com/office/officeart/2005/8/layout/arrow2"/>
    <dgm:cxn modelId="{D5DCF158-8FF4-4500-B58F-35D6EC05732E}" type="presParOf" srcId="{578534F5-8B83-4469-884D-F83BA2B5F2C9}" destId="{8F730D3D-AF88-47C8-BC16-73CA749D0F51}" srcOrd="0" destOrd="0" presId="urn:microsoft.com/office/officeart/2005/8/layout/arrow2"/>
    <dgm:cxn modelId="{851DCA4B-B500-43B0-B06E-3FD65948D551}" type="presParOf" srcId="{578534F5-8B83-4469-884D-F83BA2B5F2C9}" destId="{60065B0D-E125-47E0-B70B-2CE76BAB64CA}" srcOrd="1" destOrd="0" presId="urn:microsoft.com/office/officeart/2005/8/layout/arrow2"/>
    <dgm:cxn modelId="{D6995E80-BBDB-4A30-A864-1FBEBCBCAEBC}" type="presParOf" srcId="{578534F5-8B83-4469-884D-F83BA2B5F2C9}" destId="{B0F9060B-1BE6-49E9-8229-F0566C6737DA}" srcOrd="2" destOrd="0" presId="urn:microsoft.com/office/officeart/2005/8/layout/arrow2"/>
    <dgm:cxn modelId="{C476AA5E-AB66-420B-800B-2C0F8AFDCD48}" type="presParOf" srcId="{578534F5-8B83-4469-884D-F83BA2B5F2C9}" destId="{C3257C7B-D18A-4054-A1C7-F0F3A8EEAA81}" srcOrd="3" destOrd="0" presId="urn:microsoft.com/office/officeart/2005/8/layout/arrow2"/>
    <dgm:cxn modelId="{9FE97B3C-AE95-4AA7-B50D-CC8B47B38E34}" type="presParOf" srcId="{578534F5-8B83-4469-884D-F83BA2B5F2C9}" destId="{76F64B38-2B7C-4FEA-A262-CEEFD12F06D0}" srcOrd="4" destOrd="0" presId="urn:microsoft.com/office/officeart/2005/8/layout/arrow2"/>
    <dgm:cxn modelId="{ABAEF77E-0D61-4516-BE62-8DF1785A00CE}" type="presParOf" srcId="{578534F5-8B83-4469-884D-F83BA2B5F2C9}" destId="{996CF411-03F5-4CA2-BB39-392791F9C5FE}" srcOrd="5" destOrd="0" presId="urn:microsoft.com/office/officeart/2005/8/layout/arrow2"/>
    <dgm:cxn modelId="{8053A7E4-E0E8-400E-A808-C7CB88C4B094}" type="presParOf" srcId="{578534F5-8B83-4469-884D-F83BA2B5F2C9}" destId="{16E7D059-38B6-40A7-BB4E-7DD4730FCEFA}" srcOrd="6" destOrd="0" presId="urn:microsoft.com/office/officeart/2005/8/layout/arrow2"/>
    <dgm:cxn modelId="{00DCCDB8-3F85-4FDF-BCA9-7604367EB00D}" type="presParOf" srcId="{578534F5-8B83-4469-884D-F83BA2B5F2C9}" destId="{5D396F23-72E1-4524-A19C-6E267496CB73}" srcOrd="7" destOrd="0" presId="urn:microsoft.com/office/officeart/2005/8/layout/arrow2"/>
    <dgm:cxn modelId="{A6591FC2-CC40-4426-B691-1A8943334796}" type="presParOf" srcId="{578534F5-8B83-4469-884D-F83BA2B5F2C9}" destId="{E21AC932-14DC-41B9-AA50-ED37019E45C2}" srcOrd="8" destOrd="0" presId="urn:microsoft.com/office/officeart/2005/8/layout/arrow2"/>
    <dgm:cxn modelId="{1396B1A3-D370-41EE-82B0-50615413D007}" type="presParOf" srcId="{578534F5-8B83-4469-884D-F83BA2B5F2C9}" destId="{8330E8FE-EA1A-4158-BCD7-4739014CBDE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FDEBC-6C7C-4906-BBAC-9CD9C5679AEA}">
      <dsp:nvSpPr>
        <dsp:cNvPr id="0" name=""/>
        <dsp:cNvSpPr/>
      </dsp:nvSpPr>
      <dsp:spPr>
        <a:xfrm>
          <a:off x="-2" y="0"/>
          <a:ext cx="8763005" cy="488518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bg2"/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730D3D-AF88-47C8-BC16-73CA749D0F51}">
      <dsp:nvSpPr>
        <dsp:cNvPr id="0" name=""/>
        <dsp:cNvSpPr/>
      </dsp:nvSpPr>
      <dsp:spPr>
        <a:xfrm>
          <a:off x="797176" y="3714811"/>
          <a:ext cx="179774" cy="1797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065B0D-E125-47E0-B70B-2CE76BAB64CA}">
      <dsp:nvSpPr>
        <dsp:cNvPr id="0" name=""/>
        <dsp:cNvSpPr/>
      </dsp:nvSpPr>
      <dsp:spPr>
        <a:xfrm>
          <a:off x="1447799" y="3232193"/>
          <a:ext cx="1420514" cy="73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Event date </a:t>
          </a:r>
          <a:endParaRPr lang="en-GB" sz="1800" kern="1200" dirty="0"/>
        </a:p>
      </dsp:txBody>
      <dsp:txXfrm>
        <a:off x="1447799" y="3232193"/>
        <a:ext cx="1420514" cy="738588"/>
      </dsp:txXfrm>
    </dsp:sp>
    <dsp:sp modelId="{B0F9060B-1BE6-49E9-8229-F0566C6737DA}">
      <dsp:nvSpPr>
        <dsp:cNvPr id="0" name=""/>
        <dsp:cNvSpPr/>
      </dsp:nvSpPr>
      <dsp:spPr>
        <a:xfrm>
          <a:off x="1627235" y="2843230"/>
          <a:ext cx="281386" cy="2813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257C7B-D18A-4054-A1C7-F0F3A8EEAA81}">
      <dsp:nvSpPr>
        <dsp:cNvPr id="0" name=""/>
        <dsp:cNvSpPr/>
      </dsp:nvSpPr>
      <dsp:spPr>
        <a:xfrm>
          <a:off x="2592271" y="2617381"/>
          <a:ext cx="2179146" cy="546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Triggering by authorized users</a:t>
          </a:r>
          <a:endParaRPr lang="en-GB" sz="1800" kern="1200" dirty="0"/>
        </a:p>
      </dsp:txBody>
      <dsp:txXfrm>
        <a:off x="2592271" y="2617381"/>
        <a:ext cx="2179146" cy="546008"/>
      </dsp:txXfrm>
    </dsp:sp>
    <dsp:sp modelId="{76F64B38-2B7C-4FEA-A262-CEEFD12F06D0}">
      <dsp:nvSpPr>
        <dsp:cNvPr id="0" name=""/>
        <dsp:cNvSpPr/>
      </dsp:nvSpPr>
      <dsp:spPr>
        <a:xfrm>
          <a:off x="2894742" y="2112514"/>
          <a:ext cx="375182" cy="3751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CF411-03F5-4CA2-BB39-392791F9C5FE}">
      <dsp:nvSpPr>
        <dsp:cNvPr id="0" name=""/>
        <dsp:cNvSpPr/>
      </dsp:nvSpPr>
      <dsp:spPr>
        <a:xfrm>
          <a:off x="684666" y="4009296"/>
          <a:ext cx="1818671" cy="513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0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Satellite programming</a:t>
          </a:r>
          <a:r>
            <a:rPr lang="it-IT" sz="2000" kern="1200" dirty="0" smtClean="0"/>
            <a:t> </a:t>
          </a:r>
          <a:endParaRPr lang="en-GB" sz="2000" kern="1200" dirty="0"/>
        </a:p>
      </dsp:txBody>
      <dsp:txXfrm>
        <a:off x="684666" y="4009296"/>
        <a:ext cx="1818671" cy="513403"/>
      </dsp:txXfrm>
    </dsp:sp>
    <dsp:sp modelId="{16E7D059-38B6-40A7-BB4E-7DD4730FCEFA}">
      <dsp:nvSpPr>
        <dsp:cNvPr id="0" name=""/>
        <dsp:cNvSpPr/>
      </dsp:nvSpPr>
      <dsp:spPr>
        <a:xfrm>
          <a:off x="4262670" y="1548685"/>
          <a:ext cx="484610" cy="484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396F23-72E1-4524-A19C-6E267496CB73}">
      <dsp:nvSpPr>
        <dsp:cNvPr id="0" name=""/>
        <dsp:cNvSpPr/>
      </dsp:nvSpPr>
      <dsp:spPr>
        <a:xfrm>
          <a:off x="4183450" y="2149680"/>
          <a:ext cx="1563259" cy="243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785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Image acquisition</a:t>
          </a:r>
          <a:endParaRPr lang="en-GB" sz="2100" kern="1200" dirty="0"/>
        </a:p>
      </dsp:txBody>
      <dsp:txXfrm>
        <a:off x="4183450" y="2149680"/>
        <a:ext cx="1563259" cy="2430715"/>
      </dsp:txXfrm>
    </dsp:sp>
    <dsp:sp modelId="{E21AC932-14DC-41B9-AA50-ED37019E45C2}">
      <dsp:nvSpPr>
        <dsp:cNvPr id="0" name=""/>
        <dsp:cNvSpPr/>
      </dsp:nvSpPr>
      <dsp:spPr>
        <a:xfrm>
          <a:off x="5688614" y="1098928"/>
          <a:ext cx="617487" cy="6174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30E8FE-EA1A-4158-BCD7-4739014CBDE8}">
      <dsp:nvSpPr>
        <dsp:cNvPr id="0" name=""/>
        <dsp:cNvSpPr/>
      </dsp:nvSpPr>
      <dsp:spPr>
        <a:xfrm>
          <a:off x="5450956" y="1805211"/>
          <a:ext cx="1563259" cy="137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9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Map production</a:t>
          </a:r>
          <a:endParaRPr lang="en-GB" sz="2100" kern="1200" dirty="0"/>
        </a:p>
      </dsp:txBody>
      <dsp:txXfrm>
        <a:off x="5450956" y="1805211"/>
        <a:ext cx="1563259" cy="137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8905E5CE-C4E0-457F-A302-4F256B6DFC24}" type="datetimeFigureOut">
              <a:rPr lang="en-GB" smtClean="0"/>
              <a:pPr/>
              <a:t>05/11/2013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116" tIns="47558" rIns="95116" bIns="4755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32063A16-AB2D-42D7-AAB6-30B3AC4DCB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77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595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ECHO = </a:t>
            </a:r>
            <a:r>
              <a:rPr lang="en-US" dirty="0" smtClean="0"/>
              <a:t>European Community Humanitarian Office </a:t>
            </a:r>
          </a:p>
          <a:p>
            <a:r>
              <a:rPr lang="en-US" b="1" dirty="0" smtClean="0"/>
              <a:t>ERCC </a:t>
            </a:r>
            <a:r>
              <a:rPr lang="en-US" dirty="0" smtClean="0"/>
              <a:t>= Emergency</a:t>
            </a:r>
            <a:r>
              <a:rPr lang="en-US" baseline="0" dirty="0" smtClean="0"/>
              <a:t> Response Coordination Centre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1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40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922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31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98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GCM = GMES </a:t>
            </a:r>
            <a:r>
              <a:rPr lang="it-IT" dirty="0" err="1" smtClean="0"/>
              <a:t>Controll</a:t>
            </a:r>
            <a:r>
              <a:rPr lang="it-IT" dirty="0" smtClean="0"/>
              <a:t> </a:t>
            </a:r>
            <a:r>
              <a:rPr lang="it-IT" dirty="0" err="1" smtClean="0"/>
              <a:t>Mission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750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13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13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86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16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801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628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736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Feedback</a:t>
            </a:r>
            <a:r>
              <a:rPr lang="en-GB" baseline="0" dirty="0" smtClean="0"/>
              <a:t> forms will be distributed and people will be encouraged to complete them in this time.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Open floor up to questions.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3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65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24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1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1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86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63A16-AB2D-42D7-AAB6-30B3AC4DCBB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0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/>
          <a:lstStyle>
            <a:lvl1pPr marL="452438" indent="-4318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1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  <a:prstGeom prst="rect">
            <a:avLst/>
          </a:prstGeom>
        </p:spPr>
        <p:txBody>
          <a:bodyPr/>
          <a:lstStyle>
            <a:lvl1pPr marL="342900" indent="-34290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00100" indent="-342900"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7300" indent="-342900"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573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14550" indent="-2857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828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371600"/>
            <a:ext cx="6096000" cy="472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2514600"/>
            <a:ext cx="1828800" cy="3581400"/>
          </a:xfrm>
          <a:prstGeom prst="rect">
            <a:avLst/>
          </a:prstGeom>
        </p:spPr>
        <p:txBody>
          <a:bodyPr/>
          <a:lstStyle>
            <a:lvl1pPr marL="0" indent="0">
              <a:buSzPct val="90000"/>
              <a:buFontTx/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6002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39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556000"/>
            <a:ext cx="8229600" cy="1828800"/>
          </a:xfrm>
          <a:prstGeom prst="rect">
            <a:avLst/>
          </a:prstGeom>
        </p:spPr>
        <p:txBody>
          <a:bodyPr/>
          <a:lstStyle>
            <a:lvl1pPr marL="20638" indent="0" algn="ctr">
              <a:buSzPct val="90000"/>
              <a:buFont typeface="Arial" pitchFamily="34" charset="0"/>
              <a:buNone/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 marL="893763" indent="-436563">
              <a:buSzPct val="80000"/>
              <a:buFontTx/>
              <a:buBlip>
                <a:blip r:embed="rId2"/>
              </a:buBlip>
              <a:defRPr sz="2400">
                <a:solidFill>
                  <a:schemeClr val="tx2">
                    <a:lumMod val="50000"/>
                  </a:schemeClr>
                </a:solidFill>
              </a:defRPr>
            </a:lvl2pPr>
            <a:lvl3pPr marL="1255713" indent="-341313">
              <a:buSzPct val="85000"/>
              <a:buFontTx/>
              <a:buBlip>
                <a:blip r:embed="rId2"/>
              </a:buBlip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marL="1708150" indent="-336550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marL="2151063" indent="-322263">
              <a:buFontTx/>
              <a:buBlip>
                <a:blip r:embed="rId2"/>
              </a:buBlip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03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7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6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4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16.jpe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5.jpeg"/><Relationship Id="rId17" Type="http://schemas.openxmlformats.org/officeDocument/2006/relationships/image" Target="../media/image9.gi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05200" y="1295400"/>
            <a:ext cx="3861740" cy="3828905"/>
            <a:chOff x="3431712" y="1371600"/>
            <a:chExt cx="3861740" cy="3828905"/>
          </a:xfrm>
        </p:grpSpPr>
        <p:sp>
          <p:nvSpPr>
            <p:cNvPr id="37" name="Oval 36"/>
            <p:cNvSpPr/>
            <p:nvPr userDrawn="1"/>
          </p:nvSpPr>
          <p:spPr>
            <a:xfrm rot="19173240">
              <a:off x="3431712" y="1619105"/>
              <a:ext cx="3657600" cy="3581400"/>
            </a:xfrm>
            <a:prstGeom prst="ellipse">
              <a:avLst/>
            </a:prstGeom>
            <a:solidFill>
              <a:srgbClr val="F7A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 userDrawn="1"/>
          </p:nvSpPr>
          <p:spPr>
            <a:xfrm rot="19173240">
              <a:off x="3940652" y="13716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240993" y="1665685"/>
              <a:ext cx="2752117" cy="2694781"/>
            </a:xfrm>
            <a:prstGeom prst="ellipse">
              <a:avLst/>
            </a:prstGeom>
            <a:solidFill>
              <a:srgbClr val="ABC3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/>
          <p:cNvSpPr/>
          <p:nvPr/>
        </p:nvSpPr>
        <p:spPr>
          <a:xfrm rot="8556243">
            <a:off x="424403" y="2749558"/>
            <a:ext cx="3657600" cy="3581400"/>
          </a:xfrm>
          <a:prstGeom prst="ellipse">
            <a:avLst/>
          </a:prstGeom>
          <a:solidFill>
            <a:srgbClr val="A8E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19173240">
            <a:off x="3505200" y="1542905"/>
            <a:ext cx="3657600" cy="35814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19173240">
            <a:off x="4014140" y="1295400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19173240">
            <a:off x="4348741" y="1623030"/>
            <a:ext cx="2683600" cy="2627694"/>
          </a:xfrm>
          <a:prstGeom prst="ellipse">
            <a:avLst/>
          </a:prstGeom>
          <a:solidFill>
            <a:srgbClr val="ABC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rot="8556243">
            <a:off x="153040" y="3222727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8556243">
            <a:off x="453382" y="3516812"/>
            <a:ext cx="2752117" cy="2694781"/>
          </a:xfrm>
          <a:prstGeom prst="ellipse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 rot="8556243">
            <a:off x="423763" y="2749558"/>
            <a:ext cx="3657600" cy="3581400"/>
          </a:xfrm>
          <a:prstGeom prst="ellipse">
            <a:avLst/>
          </a:prstGeom>
          <a:solidFill>
            <a:srgbClr val="803D0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rot="8556243">
            <a:off x="152400" y="3222727"/>
            <a:ext cx="3352800" cy="32829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rot="8556243">
            <a:off x="502861" y="3551375"/>
            <a:ext cx="2682000" cy="2628000"/>
          </a:xfrm>
          <a:prstGeom prst="ellipse">
            <a:avLst/>
          </a:prstGeom>
          <a:solidFill>
            <a:srgbClr val="F9B9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038600" y="478792"/>
            <a:ext cx="5105400" cy="1045207"/>
            <a:chOff x="1981201" y="152400"/>
            <a:chExt cx="7162800" cy="914400"/>
          </a:xfrm>
        </p:grpSpPr>
        <p:sp>
          <p:nvSpPr>
            <p:cNvPr id="7" name="Rectangle 6"/>
            <p:cNvSpPr/>
            <p:nvPr userDrawn="1"/>
          </p:nvSpPr>
          <p:spPr>
            <a:xfrm>
              <a:off x="2093756" y="254000"/>
              <a:ext cx="7050245" cy="711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981201" y="152400"/>
              <a:ext cx="229898" cy="914400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1100" y="2740594"/>
            <a:ext cx="6781800" cy="1526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Global Monitoring for Environment and Security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38245" cy="163321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936998" y="4432827"/>
            <a:ext cx="5166667" cy="2098957"/>
            <a:chOff x="3936998" y="4432827"/>
            <a:chExt cx="5166667" cy="2098957"/>
          </a:xfrm>
        </p:grpSpPr>
        <p:pic>
          <p:nvPicPr>
            <p:cNvPr id="26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1185" y="6042322"/>
              <a:ext cx="639349" cy="456678"/>
            </a:xfrm>
            <a:prstGeom prst="rect">
              <a:avLst/>
            </a:prstGeom>
            <a:noFill/>
          </p:spPr>
        </p:pic>
        <p:pic>
          <p:nvPicPr>
            <p:cNvPr id="27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9742" y="6045552"/>
              <a:ext cx="448655" cy="448655"/>
            </a:xfrm>
            <a:prstGeom prst="rect">
              <a:avLst/>
            </a:prstGeom>
            <a:noFill/>
          </p:spPr>
        </p:pic>
        <p:pic>
          <p:nvPicPr>
            <p:cNvPr id="28" name="Picture 27" descr="Logo_GAF.jp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6800" y="5472717"/>
              <a:ext cx="888050" cy="26866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6844" y="6007975"/>
              <a:ext cx="414565" cy="523809"/>
            </a:xfrm>
            <a:prstGeom prst="rect">
              <a:avLst/>
            </a:prstGeom>
          </p:spPr>
        </p:pic>
        <p:pic>
          <p:nvPicPr>
            <p:cNvPr id="30" name="Picture 29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998" y="5194304"/>
              <a:ext cx="825496" cy="825496"/>
            </a:xfrm>
            <a:prstGeom prst="rect">
              <a:avLst/>
            </a:prstGeom>
            <a:noFill/>
          </p:spPr>
        </p:pic>
        <p:pic>
          <p:nvPicPr>
            <p:cNvPr id="31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852" y="6020580"/>
              <a:ext cx="491246" cy="500161"/>
            </a:xfrm>
            <a:prstGeom prst="rect">
              <a:avLst/>
            </a:prstGeom>
            <a:noFill/>
          </p:spPr>
        </p:pic>
        <p:pic>
          <p:nvPicPr>
            <p:cNvPr id="32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325" y="5285940"/>
              <a:ext cx="1916340" cy="65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TPZ_logo_800px.gif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9782" y="5334000"/>
              <a:ext cx="1303254" cy="41867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6072" y="4432827"/>
              <a:ext cx="1404812" cy="103989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/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329" y="6019800"/>
              <a:ext cx="1001868" cy="50673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b="1" kern="1200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93756" y="254000"/>
            <a:ext cx="7050245" cy="711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981201" y="152400"/>
            <a:ext cx="229898" cy="91440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386"/>
            <a:ext cx="2143125" cy="845813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362200" y="342900"/>
            <a:ext cx="67056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1" name="Title Placeholder 1"/>
          <p:cNvSpPr txBox="1">
            <a:spLocks/>
          </p:cNvSpPr>
          <p:nvPr/>
        </p:nvSpPr>
        <p:spPr>
          <a:xfrm>
            <a:off x="2492852" y="327251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2400" y="1295400"/>
            <a:ext cx="7214540" cy="5210277"/>
            <a:chOff x="152400" y="1295400"/>
            <a:chExt cx="7214540" cy="5210277"/>
          </a:xfrm>
        </p:grpSpPr>
        <p:sp>
          <p:nvSpPr>
            <p:cNvPr id="36" name="Oval 35"/>
            <p:cNvSpPr/>
            <p:nvPr userDrawn="1"/>
          </p:nvSpPr>
          <p:spPr>
            <a:xfrm rot="8556243">
              <a:off x="424403" y="2749558"/>
              <a:ext cx="3657600" cy="3581400"/>
            </a:xfrm>
            <a:prstGeom prst="ellipse">
              <a:avLst/>
            </a:prstGeom>
            <a:solidFill>
              <a:srgbClr val="84B23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 userDrawn="1"/>
          </p:nvSpPr>
          <p:spPr>
            <a:xfrm rot="19173240">
              <a:off x="3505200" y="1542905"/>
              <a:ext cx="3657600" cy="35814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4014140" y="1295400"/>
              <a:ext cx="3352800" cy="3282950"/>
              <a:chOff x="3940652" y="1371600"/>
              <a:chExt cx="3352800" cy="3282950"/>
            </a:xfrm>
          </p:grpSpPr>
          <p:sp>
            <p:nvSpPr>
              <p:cNvPr id="46" name="Oval 45"/>
              <p:cNvSpPr/>
              <p:nvPr userDrawn="1"/>
            </p:nvSpPr>
            <p:spPr>
              <a:xfrm rot="19173240">
                <a:off x="3940652" y="1371600"/>
                <a:ext cx="3352800" cy="32829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 rot="19173240">
                <a:off x="4240993" y="1665685"/>
                <a:ext cx="2752117" cy="2694781"/>
              </a:xfrm>
              <a:prstGeom prst="ellipse">
                <a:avLst/>
              </a:prstGeom>
              <a:solidFill>
                <a:srgbClr val="ABC3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Oval 37"/>
            <p:cNvSpPr/>
            <p:nvPr userDrawn="1"/>
          </p:nvSpPr>
          <p:spPr>
            <a:xfrm rot="19173240">
              <a:off x="4014140" y="1295400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 userDrawn="1"/>
          </p:nvSpPr>
          <p:spPr>
            <a:xfrm rot="19173240">
              <a:off x="4348741" y="1623030"/>
              <a:ext cx="2683600" cy="2627694"/>
            </a:xfrm>
            <a:prstGeom prst="ellipse">
              <a:avLst/>
            </a:prstGeom>
            <a:solidFill>
              <a:srgbClr val="ABC3D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 userDrawn="1"/>
          </p:nvSpPr>
          <p:spPr>
            <a:xfrm rot="8556243">
              <a:off x="15304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 userDrawn="1"/>
          </p:nvSpPr>
          <p:spPr>
            <a:xfrm rot="8556243">
              <a:off x="453382" y="3516812"/>
              <a:ext cx="2752117" cy="2694781"/>
            </a:xfrm>
            <a:prstGeom prst="ellipse">
              <a:avLst/>
            </a:prstGeom>
            <a:solidFill>
              <a:srgbClr val="FFCB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 userDrawn="1"/>
          </p:nvSpPr>
          <p:spPr>
            <a:xfrm rot="8556243">
              <a:off x="152400" y="3222727"/>
              <a:ext cx="3352800" cy="32829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 userDrawn="1"/>
          </p:nvSpPr>
          <p:spPr>
            <a:xfrm rot="8556243">
              <a:off x="502861" y="3551375"/>
              <a:ext cx="2682000" cy="2628000"/>
            </a:xfrm>
            <a:prstGeom prst="ellipse">
              <a:avLst/>
            </a:prstGeom>
            <a:solidFill>
              <a:srgbClr val="F9B94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496" y="6235054"/>
            <a:ext cx="6573869" cy="577959"/>
            <a:chOff x="2253203" y="6235054"/>
            <a:chExt cx="6573869" cy="577959"/>
          </a:xfrm>
        </p:grpSpPr>
        <p:pic>
          <p:nvPicPr>
            <p:cNvPr id="31" name="Picture 20" descr="http://www.isprambiente.gov.it/img/imgHeaderLeft.jpg"/>
            <p:cNvPicPr>
              <a:picLocks noChangeAspect="1" noChangeArrowheads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1729" y="6457140"/>
              <a:ext cx="355343" cy="253816"/>
            </a:xfrm>
            <a:prstGeom prst="rect">
              <a:avLst/>
            </a:prstGeom>
            <a:noFill/>
          </p:spPr>
        </p:pic>
        <p:pic>
          <p:nvPicPr>
            <p:cNvPr id="32" name="Picture 6" descr="http://www-lsceorchidee.cea.fr/LOGOS/FMILogo.png"/>
            <p:cNvPicPr>
              <a:picLocks noChangeAspect="1" noChangeArrowheads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370" y="6458935"/>
              <a:ext cx="249357" cy="249357"/>
            </a:xfrm>
            <a:prstGeom prst="rect">
              <a:avLst/>
            </a:prstGeom>
            <a:noFill/>
          </p:spPr>
        </p:pic>
        <p:pic>
          <p:nvPicPr>
            <p:cNvPr id="33" name="Picture 32" descr="Logo_GAF.jp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1236" y="6510777"/>
              <a:ext cx="493568" cy="14932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13318" y="6438050"/>
              <a:ext cx="230410" cy="291127"/>
            </a:xfrm>
            <a:prstGeom prst="rect">
              <a:avLst/>
            </a:prstGeom>
          </p:spPr>
        </p:pic>
        <p:pic>
          <p:nvPicPr>
            <p:cNvPr id="45" name="Picture 44" descr="http://www.telespazio.it/img/eGEOS180.jpg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3439" y="6354212"/>
              <a:ext cx="458801" cy="458801"/>
            </a:xfrm>
            <a:prstGeom prst="rect">
              <a:avLst/>
            </a:prstGeom>
            <a:noFill/>
          </p:spPr>
        </p:pic>
        <p:pic>
          <p:nvPicPr>
            <p:cNvPr id="57" name="Picture 22" descr="http://www.protezionecivilearchiabruzzo.org/web/stemma-protezione-civile.jpg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881" y="6445056"/>
              <a:ext cx="273029" cy="277984"/>
            </a:xfrm>
            <a:prstGeom prst="rect">
              <a:avLst/>
            </a:prstGeom>
            <a:noFill/>
          </p:spPr>
        </p:pic>
        <p:pic>
          <p:nvPicPr>
            <p:cNvPr id="58" name="Picture 2" descr="C:\Users\ANorthrop\Desktop\Telespazio_Vega.JPG"/>
            <p:cNvPicPr>
              <a:picLocks noChangeAspect="1" noChangeArrowheads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6397081"/>
              <a:ext cx="1065080" cy="36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8" descr="TPZ_logo_800px.gif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3635" y="6438050"/>
              <a:ext cx="724334" cy="23269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3203" y="6235054"/>
              <a:ext cx="780778" cy="57795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/>
            <p:cNvPicPr/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457140"/>
              <a:ext cx="556827" cy="28163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2487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6" r:id="rId4"/>
    <p:sldLayoutId id="2147483677" r:id="rId5"/>
    <p:sldLayoutId id="2147483678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3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ECHO-ERCC@ec.europa.eu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emergency.copernicus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ign.es/iberpix/visoriberpix/visorign.html" TargetMode="Externa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ems-gmes.eu/" TargetMode="External"/><Relationship Id="rId2" Type="http://schemas.openxmlformats.org/officeDocument/2006/relationships/hyperlink" Target="mailto:rush@ems-gmes.eu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hyperlink" Target="mailto:gio-ems-rush@jrc.ec.europa.eu" TargetMode="External"/><Relationship Id="rId4" Type="http://schemas.openxmlformats.org/officeDocument/2006/relationships/hyperlink" Target="mailto:echo-mic@ec.europa.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mergency.copernicus.eu/mapping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6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22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gio-ems-nonrush@jrc.ec.europa.eu" TargetMode="External"/><Relationship Id="rId2" Type="http://schemas.openxmlformats.org/officeDocument/2006/relationships/hyperlink" Target="mailto:ECHO-ERCC@ec.europa.e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mergency.copernicus.eu/mappin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000" dirty="0" smtClean="0"/>
              <a:t>User Awareness &amp; Training:</a:t>
            </a:r>
            <a:br>
              <a:rPr lang="en-GB" sz="5000" dirty="0" smtClean="0"/>
            </a:br>
            <a:r>
              <a:rPr lang="en-GB" sz="6600" dirty="0" smtClean="0">
                <a:solidFill>
                  <a:schemeClr val="tx2">
                    <a:lumMod val="50000"/>
                  </a:schemeClr>
                </a:solidFill>
              </a:rPr>
              <a:t>EMERGENCY</a:t>
            </a:r>
            <a:r>
              <a:rPr lang="en-GB" sz="4800" i="1" dirty="0" smtClean="0"/>
              <a:t/>
            </a:r>
            <a:br>
              <a:rPr lang="en-GB" sz="4800" i="1" dirty="0" smtClean="0"/>
            </a:br>
            <a:r>
              <a:rPr lang="en-GB" sz="3200" dirty="0" smtClean="0"/>
              <a:t>Bucharest, Romania – </a:t>
            </a:r>
            <a:r>
              <a:rPr lang="en-GB" sz="3200" dirty="0"/>
              <a:t>8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November 2013</a:t>
            </a:r>
            <a:r>
              <a:rPr lang="en-GB" sz="3200" i="1" dirty="0" smtClean="0"/>
              <a:t/>
            </a:r>
            <a:br>
              <a:rPr lang="en-GB" sz="3200" i="1" dirty="0" smtClean="0"/>
            </a:br>
            <a:r>
              <a:rPr lang="en-GB" sz="3200" i="1" dirty="0" err="1" smtClean="0"/>
              <a:t>A.Priolo</a:t>
            </a:r>
            <a:r>
              <a:rPr lang="en-GB" sz="3200" i="1" dirty="0" smtClean="0"/>
              <a:t>, </a:t>
            </a:r>
            <a:r>
              <a:rPr lang="en-GB" sz="3200" i="1" dirty="0" err="1" smtClean="0"/>
              <a:t>D.Grandoni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3407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28600" y="958403"/>
          <a:ext cx="8763000" cy="488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ghtning Bolt 5"/>
          <p:cNvSpPr/>
          <p:nvPr/>
        </p:nvSpPr>
        <p:spPr>
          <a:xfrm>
            <a:off x="1155510" y="3101103"/>
            <a:ext cx="685800" cy="609601"/>
          </a:xfrm>
          <a:prstGeom prst="lightningBol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467600" y="2468563"/>
            <a:ext cx="1411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2000" dirty="0">
                <a:solidFill>
                  <a:srgbClr val="000000"/>
                </a:solidFill>
                <a:latin typeface="Calibri" pitchFamily="34" charset="0"/>
              </a:rPr>
              <a:t>Products Delivery to AU/ASCU</a:t>
            </a:r>
            <a:endParaRPr lang="en-GB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74800" y="291623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000000"/>
                </a:solidFill>
                <a:latin typeface="Calibri" pitchFamily="34" charset="0"/>
              </a:rPr>
              <a:t>T0</a:t>
            </a:r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Oval 14"/>
          <p:cNvSpPr/>
          <p:nvPr/>
        </p:nvSpPr>
        <p:spPr>
          <a:xfrm>
            <a:off x="7586275" y="1728788"/>
            <a:ext cx="705877" cy="697035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287838" y="3833813"/>
            <a:ext cx="3476625" cy="1736725"/>
            <a:chOff x="4572809" y="4294495"/>
            <a:chExt cx="3477129" cy="1735935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4572809" y="5105400"/>
              <a:ext cx="3477129" cy="925030"/>
              <a:chOff x="805833" y="2893354"/>
              <a:chExt cx="2634643" cy="925030"/>
            </a:xfrm>
          </p:grpSpPr>
          <p:sp>
            <p:nvSpPr>
              <p:cNvPr id="13" name="Rectangle 16"/>
              <p:cNvSpPr/>
              <p:nvPr/>
            </p:nvSpPr>
            <p:spPr>
              <a:xfrm>
                <a:off x="1410958" y="3356631"/>
                <a:ext cx="2029518" cy="46175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Rectangle 17"/>
              <p:cNvSpPr/>
              <p:nvPr/>
            </p:nvSpPr>
            <p:spPr>
              <a:xfrm>
                <a:off x="805833" y="2893292"/>
                <a:ext cx="2029517" cy="4633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9101" tIns="0" rIns="0" bIns="0" spcCol="1270"/>
              <a:lstStyle/>
              <a:p>
                <a:pPr algn="ctr" defTabSz="8890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t-IT" sz="24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EARLY WARNING SYSTEMS</a:t>
                </a:r>
                <a:endParaRPr lang="en-GB" sz="2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  <p:pic>
          <p:nvPicPr>
            <p:cNvPr id="12" name="Picture 2" descr="C:\Users\christina\AppData\Local\Microsoft\Windows\Temporary Internet Files\Content.IE5\705GW84G\MC900433883[1]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30" y="4294495"/>
              <a:ext cx="784770" cy="78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U-Turn Arrow 19"/>
          <p:cNvSpPr>
            <a:spLocks/>
          </p:cNvSpPr>
          <p:nvPr/>
        </p:nvSpPr>
        <p:spPr bwMode="auto">
          <a:xfrm rot="10800000">
            <a:off x="2108200" y="5486400"/>
            <a:ext cx="3683000" cy="858838"/>
          </a:xfrm>
          <a:custGeom>
            <a:avLst/>
            <a:gdLst>
              <a:gd name="T0" fmla="*/ 3253572 w 3683190"/>
              <a:gd name="T1" fmla="*/ 549310 h 858228"/>
              <a:gd name="T2" fmla="*/ 3468096 w 3683190"/>
              <a:gd name="T3" fmla="*/ 860056 h 858228"/>
              <a:gd name="T4" fmla="*/ 3682620 w 3683190"/>
              <a:gd name="T5" fmla="*/ 549310 h 858228"/>
              <a:gd name="T6" fmla="*/ 1768046 w 3683190"/>
              <a:gd name="T7" fmla="*/ 0 h 858228"/>
              <a:gd name="T8" fmla="*/ 67995 w 3683190"/>
              <a:gd name="T9" fmla="*/ 860056 h 858228"/>
              <a:gd name="T10" fmla="*/ 5898240 60000 65536"/>
              <a:gd name="T11" fmla="*/ 5898240 60000 65536"/>
              <a:gd name="T12" fmla="*/ 0 60000 65536"/>
              <a:gd name="T13" fmla="*/ 17694720 60000 65536"/>
              <a:gd name="T14" fmla="*/ 5898240 60000 65536"/>
              <a:gd name="T15" fmla="*/ 0 w 3683190"/>
              <a:gd name="T16" fmla="*/ 0 h 858228"/>
              <a:gd name="T17" fmla="*/ 3683190 w 3683190"/>
              <a:gd name="T18" fmla="*/ 858228 h 8582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83190" h="858228">
                <a:moveTo>
                  <a:pt x="0" y="858228"/>
                </a:moveTo>
                <a:lnTo>
                  <a:pt x="0" y="375475"/>
                </a:lnTo>
                <a:lnTo>
                  <a:pt x="-1" y="375474"/>
                </a:lnTo>
                <a:cubicBezTo>
                  <a:pt x="0" y="168105"/>
                  <a:pt x="168105" y="0"/>
                  <a:pt x="375475" y="0"/>
                </a:cubicBezTo>
                <a:cubicBezTo>
                  <a:pt x="375475" y="-1"/>
                  <a:pt x="375475" y="0"/>
                  <a:pt x="375475" y="0"/>
                </a:cubicBezTo>
                <a:lnTo>
                  <a:pt x="3161164" y="0"/>
                </a:lnTo>
                <a:lnTo>
                  <a:pt x="3161164" y="-1"/>
                </a:lnTo>
                <a:cubicBezTo>
                  <a:pt x="3368533" y="0"/>
                  <a:pt x="3536639" y="168105"/>
                  <a:pt x="3536639" y="375475"/>
                </a:cubicBezTo>
                <a:cubicBezTo>
                  <a:pt x="3536639" y="375475"/>
                  <a:pt x="3536638" y="375475"/>
                  <a:pt x="3536638" y="375475"/>
                </a:cubicBezTo>
                <a:lnTo>
                  <a:pt x="3536639" y="548142"/>
                </a:lnTo>
                <a:lnTo>
                  <a:pt x="3683190" y="548142"/>
                </a:lnTo>
                <a:lnTo>
                  <a:pt x="3468633" y="858228"/>
                </a:lnTo>
                <a:lnTo>
                  <a:pt x="3254076" y="548142"/>
                </a:lnTo>
                <a:lnTo>
                  <a:pt x="3400627" y="548142"/>
                </a:lnTo>
                <a:lnTo>
                  <a:pt x="3400627" y="375475"/>
                </a:lnTo>
                <a:cubicBezTo>
                  <a:pt x="3400627" y="243223"/>
                  <a:pt x="3293415" y="136012"/>
                  <a:pt x="3161164" y="136012"/>
                </a:cubicBezTo>
                <a:lnTo>
                  <a:pt x="375475" y="136012"/>
                </a:lnTo>
                <a:lnTo>
                  <a:pt x="375475" y="136011"/>
                </a:lnTo>
                <a:cubicBezTo>
                  <a:pt x="243223" y="136011"/>
                  <a:pt x="136011" y="243223"/>
                  <a:pt x="136011" y="375474"/>
                </a:cubicBezTo>
                <a:lnTo>
                  <a:pt x="136012" y="858228"/>
                </a:lnTo>
                <a:lnTo>
                  <a:pt x="0" y="858228"/>
                </a:lnTo>
                <a:close/>
              </a:path>
            </a:pathLst>
          </a:custGeom>
          <a:solidFill>
            <a:srgbClr val="FFC000"/>
          </a:solidFill>
          <a:ln w="9525" cap="flat" cmpd="sng">
            <a:solidFill>
              <a:srgbClr val="292989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it-IT" sz="1600">
              <a:ea typeface="ＭＳ Ｐゴシック" pitchFamily="34" charset="-128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273925" y="6389689"/>
            <a:ext cx="1798637" cy="336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1600" b="1" dirty="0">
                <a:solidFill>
                  <a:schemeClr val="bg1"/>
                </a:solidFill>
                <a:latin typeface="Tahoma" pitchFamily="34" charset="0"/>
              </a:rPr>
              <a:t>Courtesy of JRC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How 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the Service Works</a:t>
            </a:r>
            <a:r>
              <a:rPr lang="it-IT" sz="28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A Typical Timeline</a:t>
            </a:r>
            <a:endParaRPr lang="it-IT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2198688" y="2514600"/>
            <a:ext cx="1754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000000"/>
                </a:solidFill>
                <a:latin typeface="Calibri" pitchFamily="34" charset="0"/>
              </a:rPr>
              <a:t>T1 = T0 +  1 day</a:t>
            </a:r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3644900" y="1922463"/>
            <a:ext cx="2049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000000"/>
                </a:solidFill>
                <a:latin typeface="Calibri" pitchFamily="34" charset="0"/>
              </a:rPr>
              <a:t>T2 = T0 + 1 day</a:t>
            </a:r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491288" y="1404938"/>
            <a:ext cx="2449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800" b="1">
                <a:solidFill>
                  <a:srgbClr val="000000"/>
                </a:solidFill>
                <a:latin typeface="Calibri" pitchFamily="34" charset="0"/>
              </a:rPr>
              <a:t>T3 = T1 + 3/8 hours</a:t>
            </a:r>
            <a:endParaRPr lang="en-GB" sz="1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29803" y="1160383"/>
            <a:ext cx="373776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Factors affecting service timeliness:</a:t>
            </a:r>
          </a:p>
          <a:p>
            <a:pPr marL="285750" indent="-285750" eaLnBrk="1" hangingPunct="1">
              <a:buBlip>
                <a:blip r:embed="rId9"/>
              </a:buBlip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User triggering delay</a:t>
            </a:r>
          </a:p>
          <a:p>
            <a:pPr marL="285750" indent="-285750" eaLnBrk="1" hangingPunct="1">
              <a:buBlip>
                <a:blip r:embed="rId9"/>
              </a:buBlip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Satellite image availability latency</a:t>
            </a:r>
          </a:p>
          <a:p>
            <a:pPr marL="285750" indent="-285750" eaLnBrk="1" hangingPunct="1">
              <a:buBlip>
                <a:blip r:embed="rId9"/>
              </a:buBlip>
            </a:pP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Weather conditions, when optical images are needed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7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504" y="1265876"/>
            <a:ext cx="8935244" cy="2451156"/>
          </a:xfrm>
        </p:spPr>
        <p:txBody>
          <a:bodyPr>
            <a:noAutofit/>
          </a:bodyPr>
          <a:lstStyle/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 smtClean="0"/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Authorized Users (AU)</a:t>
            </a:r>
            <a:r>
              <a:rPr lang="en-GB" sz="2400" b="1" dirty="0"/>
              <a:t> </a:t>
            </a:r>
            <a:r>
              <a:rPr lang="en-GB" sz="2400" dirty="0"/>
              <a:t>are the main beneficiaries of the GIO-EMS </a:t>
            </a:r>
            <a:r>
              <a:rPr lang="en-GB" sz="2400" dirty="0" smtClean="0"/>
              <a:t>services</a:t>
            </a:r>
            <a:endParaRPr lang="en-GB" sz="2400" dirty="0"/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ERCC </a:t>
            </a:r>
            <a:r>
              <a:rPr lang="en-GB" sz="2400" dirty="0">
                <a:cs typeface="Times New Roman" pitchFamily="18" charset="0"/>
              </a:rPr>
              <a:t>is the operational coordinator of the GIO </a:t>
            </a:r>
            <a:r>
              <a:rPr lang="en-GB" sz="2400" dirty="0" smtClean="0">
                <a:cs typeface="Times New Roman" pitchFamily="18" charset="0"/>
              </a:rPr>
              <a:t>EMS</a:t>
            </a:r>
            <a:endParaRPr lang="en-GB" sz="2400" dirty="0">
              <a:cs typeface="Times New Roman" pitchFamily="18" charset="0"/>
            </a:endParaRP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DG JRC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the technical and administrative coordinator of GIO-EMS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ESA GSC-DA</a:t>
            </a:r>
            <a:r>
              <a:rPr lang="en-GB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responsible for EO data </a:t>
            </a:r>
            <a:r>
              <a:rPr lang="en-GB" sz="2400" dirty="0" smtClean="0">
                <a:cs typeface="Times New Roman" pitchFamily="18" charset="0"/>
              </a:rPr>
              <a:t>provision</a:t>
            </a:r>
            <a:endParaRPr lang="en-GB" sz="2400" dirty="0"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187" y="3891285"/>
            <a:ext cx="8964613" cy="2634059"/>
            <a:chOff x="103187" y="3579766"/>
            <a:chExt cx="8964613" cy="2489246"/>
          </a:xfrm>
        </p:grpSpPr>
        <p:sp>
          <p:nvSpPr>
            <p:cNvPr id="10" name="Rettangolo 9"/>
            <p:cNvSpPr>
              <a:spLocks noChangeArrowheads="1"/>
            </p:cNvSpPr>
            <p:nvPr/>
          </p:nvSpPr>
          <p:spPr bwMode="auto">
            <a:xfrm>
              <a:off x="103187" y="3579766"/>
              <a:ext cx="8964613" cy="2316208"/>
            </a:xfrm>
            <a:prstGeom prst="rect">
              <a:avLst/>
            </a:prstGeom>
            <a:noFill/>
            <a:ln w="222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it-IT" sz="16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CasellaDiTesto 10"/>
            <p:cNvSpPr txBox="1">
              <a:spLocks noChangeArrowheads="1"/>
            </p:cNvSpPr>
            <p:nvPr/>
          </p:nvSpPr>
          <p:spPr bwMode="auto">
            <a:xfrm>
              <a:off x="6660232" y="5722937"/>
              <a:ext cx="2227146" cy="34607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it-IT" sz="1600" b="1" dirty="0">
                  <a:solidFill>
                    <a:schemeClr val="bg1"/>
                  </a:solidFill>
                </a:rPr>
                <a:t>Service Provider</a:t>
              </a:r>
            </a:p>
          </p:txBody>
        </p:sp>
      </p:grp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400" b="1" dirty="0" smtClean="0">
                <a:solidFill>
                  <a:schemeClr val="tx2">
                    <a:lumMod val="50000"/>
                  </a:schemeClr>
                </a:solidFill>
              </a:rPr>
              <a:t>Involved Actors during an Activiation</a:t>
            </a:r>
            <a:endParaRPr lang="it-IT" sz="3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3995952"/>
            <a:ext cx="8784976" cy="2385376"/>
          </a:xfrm>
        </p:spPr>
        <p:txBody>
          <a:bodyPr>
            <a:normAutofit lnSpcReduction="10000"/>
          </a:bodyPr>
          <a:lstStyle/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 smtClean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On Duty Operator (</a:t>
            </a:r>
            <a:r>
              <a:rPr lang="en-GB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OdO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) </a:t>
            </a:r>
            <a:r>
              <a:rPr lang="en-GB" sz="2400" dirty="0">
                <a:cs typeface="Times New Roman" pitchFamily="18" charset="0"/>
              </a:rPr>
              <a:t>is responsible </a:t>
            </a:r>
            <a:r>
              <a:rPr lang="en-GB" sz="2400" dirty="0" smtClean="0">
                <a:cs typeface="Times New Roman" pitchFamily="18" charset="0"/>
              </a:rPr>
              <a:t>for taking </a:t>
            </a:r>
            <a:r>
              <a:rPr lang="en-GB" sz="2400" dirty="0">
                <a:cs typeface="Times New Roman" pitchFamily="18" charset="0"/>
              </a:rPr>
              <a:t>charge of the activation from the trigger to the delivery</a:t>
            </a:r>
            <a:r>
              <a:rPr lang="it-IT" sz="2400" dirty="0"/>
              <a:t> </a:t>
            </a:r>
            <a:r>
              <a:rPr lang="en-GB" sz="2400" dirty="0">
                <a:cs typeface="Times New Roman" pitchFamily="18" charset="0"/>
              </a:rPr>
              <a:t>and the management of the overall process of GIO-EMS RUSH service production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Production Site (PS) </a:t>
            </a:r>
            <a:r>
              <a:rPr lang="en-GB" sz="2400" dirty="0">
                <a:cs typeface="Times New Roman" pitchFamily="18" charset="0"/>
              </a:rPr>
              <a:t>takes charge of the EO data elaboration and the production of services required by the </a:t>
            </a:r>
            <a:r>
              <a:rPr lang="en-GB" sz="2400" dirty="0" smtClean="0">
                <a:cs typeface="Times New Roman" pitchFamily="18" charset="0"/>
              </a:rPr>
              <a:t>AU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318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8003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47" descr="Immagine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555875"/>
            <a:ext cx="24653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8" name="Immagine 7" descr="Immagine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916237"/>
            <a:ext cx="6810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Immagine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448" y="2808287"/>
            <a:ext cx="6858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 descr="Immagine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771775"/>
            <a:ext cx="16589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Immagine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353" y="3975100"/>
            <a:ext cx="1897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magine14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0"/>
          <a:stretch>
            <a:fillRect/>
          </a:stretch>
        </p:blipFill>
        <p:spPr bwMode="auto">
          <a:xfrm>
            <a:off x="1558925" y="1295400"/>
            <a:ext cx="62245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mmagine17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145" y="4219575"/>
            <a:ext cx="431006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The Operational Workflow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/>
          <p:cNvSpPr txBox="1">
            <a:spLocks noChangeArrowheads="1"/>
          </p:cNvSpPr>
          <p:nvPr/>
        </p:nvSpPr>
        <p:spPr bwMode="auto">
          <a:xfrm>
            <a:off x="76200" y="1284288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1.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76200" y="3781424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3.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11125" y="4724400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4.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139700" y="5507038"/>
            <a:ext cx="42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Tahoma" pitchFamily="34" charset="0"/>
              </a:rPr>
              <a:t>5.</a:t>
            </a:r>
          </a:p>
        </p:txBody>
      </p:sp>
      <p:sp>
        <p:nvSpPr>
          <p:cNvPr id="14342" name="AutoShape 17"/>
          <p:cNvSpPr>
            <a:spLocks noChangeArrowheads="1"/>
          </p:cNvSpPr>
          <p:nvPr/>
        </p:nvSpPr>
        <p:spPr bwMode="auto">
          <a:xfrm>
            <a:off x="758825" y="1219200"/>
            <a:ext cx="5695950" cy="4175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Service Request </a:t>
            </a: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809625" y="1676400"/>
            <a:ext cx="55205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AU selects products and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fills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Service Request Form (SRF)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755650" y="2009775"/>
            <a:ext cx="5695950" cy="5048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Service Request  authorization </a:t>
            </a:r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6607175" y="1233487"/>
            <a:ext cx="237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Authorized User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6621463" y="2043112"/>
            <a:ext cx="2373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ECHO ERCC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2486" name="AutoShape 22"/>
          <p:cNvSpPr>
            <a:spLocks noChangeArrowheads="1"/>
          </p:cNvSpPr>
          <p:nvPr/>
        </p:nvSpPr>
        <p:spPr bwMode="auto">
          <a:xfrm>
            <a:off x="730250" y="3733800"/>
            <a:ext cx="5695950" cy="431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Product Relevance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6621463" y="3733800"/>
            <a:ext cx="2373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Authorized User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738188" y="4191000"/>
            <a:ext cx="57281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The </a:t>
            </a:r>
            <a:r>
              <a:rPr lang="en-US" sz="1600" dirty="0" smtClean="0">
                <a:latin typeface="+mn-lt"/>
              </a:rPr>
              <a:t>User </a:t>
            </a:r>
            <a:r>
              <a:rPr lang="en-US" sz="1600" dirty="0">
                <a:latin typeface="+mn-lt"/>
              </a:rPr>
              <a:t>checks provisional product specification and delivery plan</a:t>
            </a:r>
          </a:p>
        </p:txBody>
      </p:sp>
      <p:sp>
        <p:nvSpPr>
          <p:cNvPr id="62489" name="AutoShape 25"/>
          <p:cNvSpPr>
            <a:spLocks noChangeArrowheads="1"/>
          </p:cNvSpPr>
          <p:nvPr/>
        </p:nvSpPr>
        <p:spPr bwMode="auto">
          <a:xfrm>
            <a:off x="714375" y="4752975"/>
            <a:ext cx="5695950" cy="36671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>
                <a:solidFill>
                  <a:schemeClr val="bg1"/>
                </a:solidFill>
              </a:rPr>
              <a:t>Product Generation and Delivery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6621463" y="4738688"/>
            <a:ext cx="23733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Service Provider</a:t>
            </a:r>
          </a:p>
        </p:txBody>
      </p:sp>
      <p:sp>
        <p:nvSpPr>
          <p:cNvPr id="62491" name="AutoShape 27"/>
          <p:cNvSpPr>
            <a:spLocks noChangeArrowheads="1"/>
          </p:cNvSpPr>
          <p:nvPr/>
        </p:nvSpPr>
        <p:spPr bwMode="auto">
          <a:xfrm>
            <a:off x="728663" y="5507038"/>
            <a:ext cx="5695950" cy="3968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Quality Check and feedback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6621463" y="5410200"/>
            <a:ext cx="2065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  <a:latin typeface="+mn-lt"/>
              </a:rPr>
              <a:t>Authorized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User </a:t>
            </a:r>
          </a:p>
          <a:p>
            <a:pPr eaLnBrk="1" hangingPunct="1"/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EC JRC</a:t>
            </a:r>
          </a:p>
        </p:txBody>
      </p:sp>
      <p:grpSp>
        <p:nvGrpSpPr>
          <p:cNvPr id="62510" name="Group 46"/>
          <p:cNvGrpSpPr>
            <a:grpSpLocks/>
          </p:cNvGrpSpPr>
          <p:nvPr/>
        </p:nvGrpSpPr>
        <p:grpSpPr bwMode="auto">
          <a:xfrm>
            <a:off x="90488" y="2667002"/>
            <a:ext cx="8904287" cy="871538"/>
            <a:chOff x="151" y="1741"/>
            <a:chExt cx="5609" cy="549"/>
          </a:xfrm>
        </p:grpSpPr>
        <p:sp>
          <p:nvSpPr>
            <p:cNvPr id="14356" name="Text Box 42"/>
            <p:cNvSpPr txBox="1">
              <a:spLocks noChangeArrowheads="1"/>
            </p:cNvSpPr>
            <p:nvPr/>
          </p:nvSpPr>
          <p:spPr bwMode="auto">
            <a:xfrm>
              <a:off x="151" y="1830"/>
              <a:ext cx="2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FF0000"/>
                  </a:solidFill>
                  <a:latin typeface="+mn-lt"/>
                </a:rPr>
                <a:t>2.</a:t>
              </a:r>
            </a:p>
          </p:txBody>
        </p:sp>
        <p:sp>
          <p:nvSpPr>
            <p:cNvPr id="14357" name="AutoShape 43"/>
            <p:cNvSpPr>
              <a:spLocks noChangeArrowheads="1"/>
            </p:cNvSpPr>
            <p:nvPr/>
          </p:nvSpPr>
          <p:spPr bwMode="auto">
            <a:xfrm>
              <a:off x="581" y="1789"/>
              <a:ext cx="3588" cy="291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bg1"/>
                  </a:solidFill>
                </a:rPr>
                <a:t>Activation Feasibility</a:t>
              </a:r>
            </a:p>
          </p:txBody>
        </p:sp>
        <p:sp>
          <p:nvSpPr>
            <p:cNvPr id="14358" name="Text Box 44"/>
            <p:cNvSpPr txBox="1">
              <a:spLocks noChangeArrowheads="1"/>
            </p:cNvSpPr>
            <p:nvPr/>
          </p:nvSpPr>
          <p:spPr bwMode="auto">
            <a:xfrm>
              <a:off x="613" y="2077"/>
              <a:ext cx="31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Satellite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data tasking; provision of </a:t>
              </a:r>
              <a:r>
                <a:rPr lang="en-US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Satellite </a:t>
              </a:r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Resource Table</a:t>
              </a:r>
            </a:p>
          </p:txBody>
        </p:sp>
        <p:sp>
          <p:nvSpPr>
            <p:cNvPr id="14359" name="Text Box 45"/>
            <p:cNvSpPr txBox="1">
              <a:spLocks noChangeArrowheads="1"/>
            </p:cNvSpPr>
            <p:nvPr/>
          </p:nvSpPr>
          <p:spPr bwMode="auto">
            <a:xfrm>
              <a:off x="4265" y="1741"/>
              <a:ext cx="14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FF0000"/>
                  </a:solidFill>
                  <a:latin typeface="+mn-lt"/>
                </a:rPr>
                <a:t>Service </a:t>
              </a:r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Provider</a:t>
              </a:r>
            </a:p>
            <a:p>
              <a:pPr eaLnBrk="1" hangingPunct="1"/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ESA</a:t>
              </a:r>
              <a:endParaRPr lang="en-US" sz="1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Operational Workflow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/>
      <p:bldP spid="62479" grpId="0"/>
      <p:bldP spid="62480" grpId="0"/>
      <p:bldP spid="62483" grpId="0" animBg="1"/>
      <p:bldP spid="62485" grpId="0"/>
      <p:bldP spid="62486" grpId="0" animBg="1"/>
      <p:bldP spid="62487" grpId="0"/>
      <p:bldP spid="62488" grpId="0"/>
      <p:bldP spid="62489" grpId="0" animBg="1"/>
      <p:bldP spid="62490" grpId="0"/>
      <p:bldP spid="62491" grpId="0" animBg="1"/>
      <p:bldP spid="624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286803"/>
            <a:ext cx="3672408" cy="261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3" y="2204864"/>
            <a:ext cx="3923562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4572000" y="1340768"/>
            <a:ext cx="454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AU’s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trigger the service by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compiling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Service Request Form</a:t>
            </a:r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539553" y="3933056"/>
            <a:ext cx="4248470" cy="23987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Blip>
                <a:blip r:embed="rId5"/>
              </a:buBlip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Editable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pdf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version to be sent as an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e-mail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attachment to ERC at: </a:t>
            </a:r>
            <a:r>
              <a:rPr lang="en-GB" b="1" u="sng" dirty="0" smtClean="0">
                <a:hlinkClick r:id="rId6"/>
              </a:rPr>
              <a:t>ECHO-ERCC@ec.europa.eu</a:t>
            </a:r>
            <a:endParaRPr lang="en-GB" b="1" u="sng" dirty="0" smtClean="0"/>
          </a:p>
          <a:p>
            <a:pPr marL="742950" lvl="1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Blip>
                <a:blip r:embed="rId5"/>
              </a:buBlip>
            </a:pP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The SRF Compilation and delivery is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followed up with a phone alert to ERC: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32 229 21112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Service Request Completion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Activation Feasibility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86182" y="2362200"/>
            <a:ext cx="5162322" cy="734945"/>
            <a:chOff x="2403022" y="2451015"/>
            <a:chExt cx="6740978" cy="73494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AutoShape 17"/>
            <p:cNvSpPr>
              <a:spLocks noChangeArrowheads="1"/>
            </p:cNvSpPr>
            <p:nvPr/>
          </p:nvSpPr>
          <p:spPr bwMode="auto">
            <a:xfrm>
              <a:off x="2403022" y="2451015"/>
              <a:ext cx="6740978" cy="719936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2" name="Rettangolo 1"/>
            <p:cNvSpPr/>
            <p:nvPr/>
          </p:nvSpPr>
          <p:spPr>
            <a:xfrm>
              <a:off x="2577647" y="2451015"/>
              <a:ext cx="6417100" cy="734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GB" kern="0" dirty="0" smtClean="0">
                  <a:solidFill>
                    <a:schemeClr val="tx2">
                      <a:lumMod val="50000"/>
                    </a:schemeClr>
                  </a:solidFill>
                </a:rPr>
                <a:t>Check the event age to assess if it is still possible to extract meaningful information</a:t>
              </a:r>
              <a:endParaRPr lang="en-GB" kern="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0242" y="1380261"/>
            <a:ext cx="5148262" cy="753339"/>
            <a:chOff x="261939" y="1219200"/>
            <a:chExt cx="5148262" cy="753339"/>
          </a:xfrm>
        </p:grpSpPr>
        <p:sp>
          <p:nvSpPr>
            <p:cNvPr id="17417" name="AutoShape 17"/>
            <p:cNvSpPr>
              <a:spLocks noChangeArrowheads="1"/>
            </p:cNvSpPr>
            <p:nvPr/>
          </p:nvSpPr>
          <p:spPr bwMode="auto">
            <a:xfrm>
              <a:off x="261939" y="1252539"/>
              <a:ext cx="5148262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600"/>
            </a:p>
          </p:txBody>
        </p:sp>
        <p:sp>
          <p:nvSpPr>
            <p:cNvPr id="11" name="Rettangolo 10"/>
            <p:cNvSpPr/>
            <p:nvPr/>
          </p:nvSpPr>
          <p:spPr bwMode="auto">
            <a:xfrm>
              <a:off x="409557" y="1219200"/>
              <a:ext cx="4886344" cy="73494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it-IT" kern="0" dirty="0">
                  <a:solidFill>
                    <a:schemeClr val="tx2">
                      <a:lumMod val="50000"/>
                    </a:schemeClr>
                  </a:solidFill>
                </a:rPr>
                <a:t>Check the feasibility </a:t>
              </a:r>
              <a:r>
                <a:rPr lang="it-IT" kern="0" dirty="0" smtClean="0">
                  <a:solidFill>
                    <a:schemeClr val="tx2">
                      <a:lumMod val="50000"/>
                    </a:schemeClr>
                  </a:solidFill>
                </a:rPr>
                <a:t>of </a:t>
              </a:r>
              <a:r>
                <a:rPr lang="it-IT" kern="0" dirty="0">
                  <a:solidFill>
                    <a:schemeClr val="tx2">
                      <a:lumMod val="50000"/>
                    </a:schemeClr>
                  </a:solidFill>
                </a:rPr>
                <a:t>using satellite </a:t>
              </a:r>
              <a:r>
                <a:rPr lang="it-IT" kern="0" dirty="0" smtClean="0">
                  <a:solidFill>
                    <a:schemeClr val="tx2">
                      <a:lumMod val="50000"/>
                    </a:schemeClr>
                  </a:solidFill>
                </a:rPr>
                <a:t>imagery </a:t>
              </a:r>
              <a:r>
                <a:rPr lang="it-IT" kern="0" dirty="0">
                  <a:solidFill>
                    <a:schemeClr val="tx2">
                      <a:lumMod val="50000"/>
                    </a:schemeClr>
                  </a:solidFill>
                </a:rPr>
                <a:t>to map the event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" y="3352800"/>
            <a:ext cx="5172304" cy="720000"/>
            <a:chOff x="237897" y="3352800"/>
            <a:chExt cx="5172304" cy="720000"/>
          </a:xfrm>
        </p:grpSpPr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>
              <a:off x="237897" y="3352800"/>
              <a:ext cx="5172304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86278" y="3352800"/>
              <a:ext cx="49096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Check the event extent in order to select the most appropriate image swath/resolution</a:t>
              </a:r>
              <a:endParaRPr lang="en-GB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0714" y="4343400"/>
            <a:ext cx="5157790" cy="720000"/>
            <a:chOff x="252411" y="4454156"/>
            <a:chExt cx="5157790" cy="720000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252411" y="4454156"/>
              <a:ext cx="5157790" cy="7200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00416" y="4454156"/>
              <a:ext cx="48954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Check the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level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of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mapping detail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requested vs the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extent of the event area</a:t>
              </a:r>
              <a:endParaRPr lang="it-IT" dirty="0">
                <a:solidFill>
                  <a:schemeClr val="tx2">
                    <a:lumMod val="50000"/>
                  </a:schemeClr>
                </a:solidFill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9970" y="5334000"/>
            <a:ext cx="5128534" cy="999530"/>
            <a:chOff x="281667" y="5410200"/>
            <a:chExt cx="5128534" cy="999530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81667" y="5410200"/>
              <a:ext cx="5128534" cy="99953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 sz="1600" dirty="0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428914" y="5410200"/>
              <a:ext cx="498128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Check the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feasibility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of the requested delivery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time compared 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to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the satellite </a:t>
              </a:r>
              <a:r>
                <a:rPr lang="it-IT" dirty="0" err="1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systems</a:t>
              </a:r>
              <a:r>
                <a:rPr lang="it-IT" dirty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‘ </a:t>
              </a:r>
              <a:r>
                <a:rPr lang="it-IT" dirty="0" err="1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acquisition</a:t>
              </a:r>
              <a:r>
                <a:rPr lang="it-IT" dirty="0" smtClean="0">
                  <a:solidFill>
                    <a:schemeClr val="tx2">
                      <a:lumMod val="50000"/>
                    </a:schemeClr>
                  </a:solidFill>
                  <a:ea typeface="Tahoma" pitchFamily="34" charset="0"/>
                  <a:cs typeface="Tahoma" pitchFamily="34" charset="0"/>
                </a:rPr>
                <a:t> capabilities</a:t>
              </a:r>
              <a:endParaRPr lang="it-IT" dirty="0"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473200" y="2597150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sz="160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129" y="1800758"/>
            <a:ext cx="3810000" cy="38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4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+mn-lt"/>
              </a:rPr>
              <a:t>Product Relevance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12862"/>
            <a:ext cx="7997825" cy="8207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1" dirty="0" smtClean="0"/>
              <a:t>The AU checks the provisional product specification and delivery plan</a:t>
            </a:r>
          </a:p>
          <a:p>
            <a:endParaRPr lang="it-IT" dirty="0" smtClean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944688" y="26717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4777680" y="3103562"/>
            <a:ext cx="541337" cy="1011238"/>
          </a:xfrm>
          <a:prstGeom prst="rightArrow">
            <a:avLst>
              <a:gd name="adj1" fmla="val 50074"/>
              <a:gd name="adj2" fmla="val 53079"/>
            </a:avLst>
          </a:prstGeom>
          <a:gradFill>
            <a:gsLst>
              <a:gs pos="0">
                <a:srgbClr val="FF0000"/>
              </a:gs>
              <a:gs pos="9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16869" y="2845952"/>
            <a:ext cx="4599147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Estimated product delivery time based on: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atellite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acquisition time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roduct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type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ny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other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additional constraints</a:t>
            </a:r>
            <a:endParaRPr lang="it-IT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11081" y="2861609"/>
            <a:ext cx="3581399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Consistency check between the estimated product delivery time and operational </a:t>
            </a:r>
            <a:r>
              <a:rPr lang="it-IT" sz="2000" dirty="0" err="1">
                <a:solidFill>
                  <a:schemeClr val="tx2">
                    <a:lumMod val="50000"/>
                  </a:schemeClr>
                </a:solidFill>
              </a:rPr>
              <a:t>constraints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/ </a:t>
            </a:r>
            <a:r>
              <a:rPr lang="it-IT" sz="2000" dirty="0" err="1" smtClean="0">
                <a:solidFill>
                  <a:schemeClr val="tx2">
                    <a:lumMod val="50000"/>
                  </a:schemeClr>
                </a:solidFill>
              </a:rPr>
              <a:t>requirements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it-IT" sz="20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it-IT" sz="2000" dirty="0">
                <a:solidFill>
                  <a:schemeClr val="tx2">
                    <a:lumMod val="50000"/>
                  </a:schemeClr>
                </a:solidFill>
              </a:rPr>
              <a:t>End Users</a:t>
            </a: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 rot="10800000">
            <a:off x="5637576" y="4267200"/>
            <a:ext cx="1144224" cy="114299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9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819400" y="4814888"/>
            <a:ext cx="2704010" cy="461665"/>
          </a:xfrm>
          <a:prstGeom prst="rect">
            <a:avLst/>
          </a:prstGeom>
          <a:solidFill>
            <a:srgbClr val="FEEB5C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Go / </a:t>
            </a:r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No-Go </a:t>
            </a:r>
            <a:r>
              <a:rPr lang="it-IT" sz="2400" b="1" dirty="0">
                <a:solidFill>
                  <a:schemeClr val="tx2">
                    <a:lumMod val="50000"/>
                  </a:schemeClr>
                </a:solidFill>
              </a:rPr>
              <a:t>feedack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61467" y="2376547"/>
            <a:ext cx="2086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On Duty Operator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477093" y="2362200"/>
            <a:ext cx="19143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chemeClr val="tx2">
                    <a:lumMod val="50000"/>
                  </a:schemeClr>
                </a:solidFill>
              </a:rPr>
              <a:t>Authorised </a:t>
            </a:r>
            <a:r>
              <a:rPr lang="it-IT" sz="2000" b="1" dirty="0">
                <a:solidFill>
                  <a:schemeClr val="tx2">
                    <a:lumMod val="50000"/>
                  </a:schemeClr>
                </a:solidFill>
              </a:rPr>
              <a:t>User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84794" y="5486400"/>
            <a:ext cx="7090274" cy="830997"/>
            <a:chOff x="762000" y="5575300"/>
            <a:chExt cx="7090274" cy="830997"/>
          </a:xfrm>
        </p:grpSpPr>
        <p:sp>
          <p:nvSpPr>
            <p:cNvPr id="2" name="Rounded Rectangle 1"/>
            <p:cNvSpPr/>
            <p:nvPr/>
          </p:nvSpPr>
          <p:spPr>
            <a:xfrm>
              <a:off x="762000" y="5575300"/>
              <a:ext cx="7090274" cy="83099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80" name="Text Box 48"/>
            <p:cNvSpPr txBox="1">
              <a:spLocks noChangeArrowheads="1"/>
            </p:cNvSpPr>
            <p:nvPr/>
          </p:nvSpPr>
          <p:spPr bwMode="auto">
            <a:xfrm>
              <a:off x="762000" y="5575300"/>
              <a:ext cx="709027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>
              <a:spAutoFit/>
            </a:bodyPr>
            <a:lstStyle>
              <a:lvl1pPr marL="2667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239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811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383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95500" indent="-2667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527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30099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671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924300" indent="-2667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it-IT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Assessment of product relevance 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is performed twice during the activation lifecycle:</a:t>
              </a:r>
            </a:p>
            <a:p>
              <a:pPr eaLnBrk="1" hangingPunct="1">
                <a:buFontTx/>
                <a:buAutoNum type="arabicPeriod"/>
              </a:pP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At the time of satellite </a:t>
              </a:r>
              <a:r>
                <a:rPr lang="it-IT" sz="16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tasking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(</a:t>
              </a:r>
              <a:r>
                <a:rPr lang="it-IT" sz="16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rough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lang="it-IT" sz="1600" dirty="0" err="1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estimation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)</a:t>
              </a:r>
            </a:p>
            <a:p>
              <a:pPr eaLnBrk="1" hangingPunct="1">
                <a:buFontTx/>
                <a:buAutoNum type="arabicPeriod"/>
              </a:pPr>
              <a:r>
                <a:rPr lang="it-IT" sz="16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After </a:t>
              </a:r>
              <a:r>
                <a:rPr lang="it-IT" sz="1600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satellite data reception (more precise estimation)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45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/>
      <p:bldP spid="184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Product Generation and Delivery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6000"/>
            <a:ext cx="7213600" cy="4818256"/>
          </a:xfrm>
          <a:noFill/>
        </p:spPr>
        <p:txBody>
          <a:bodyPr>
            <a:noAutofit/>
          </a:bodyPr>
          <a:lstStyle/>
          <a:p>
            <a:r>
              <a:rPr lang="en-GB" sz="2100" dirty="0" smtClean="0"/>
              <a:t>GIO-EMS mapping delivers by default, information as </a:t>
            </a:r>
            <a:r>
              <a:rPr lang="en-GB" sz="2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 data sets</a:t>
            </a:r>
          </a:p>
          <a:p>
            <a:r>
              <a:rPr lang="en-GB" sz="2100" dirty="0" smtClean="0"/>
              <a:t>Product dissemination foresees complete set of defined deliverables (including printable maps)</a:t>
            </a:r>
          </a:p>
          <a:p>
            <a:r>
              <a:rPr lang="en-GB" sz="2100" dirty="0" smtClean="0"/>
              <a:t>The Service Provider delivers products:</a:t>
            </a:r>
          </a:p>
          <a:p>
            <a:pPr lvl="2"/>
            <a:r>
              <a:rPr lang="en-GB" sz="2100" dirty="0" smtClean="0"/>
              <a:t>Via JRC </a:t>
            </a:r>
            <a:r>
              <a:rPr lang="en-GB" sz="2100" dirty="0"/>
              <a:t>S</a:t>
            </a:r>
            <a:r>
              <a:rPr lang="en-GB" sz="2100" dirty="0" smtClean="0"/>
              <a:t>FTP </a:t>
            </a:r>
            <a:r>
              <a:rPr lang="en-GB" sz="2100" dirty="0"/>
              <a:t>site </a:t>
            </a:r>
            <a:endParaRPr lang="en-GB" sz="2100" dirty="0" smtClean="0"/>
          </a:p>
          <a:p>
            <a:pPr lvl="2"/>
            <a:r>
              <a:rPr lang="en-GB" sz="2100" dirty="0" smtClean="0"/>
              <a:t>Via GIO EMS Portal</a:t>
            </a:r>
          </a:p>
          <a:p>
            <a:pPr marL="914400" lvl="2" indent="0">
              <a:buNone/>
            </a:pPr>
            <a:r>
              <a:rPr lang="en-GB" sz="2100" dirty="0"/>
              <a:t> </a:t>
            </a:r>
            <a:r>
              <a:rPr lang="en-GB" sz="2100" dirty="0" smtClean="0"/>
              <a:t>     (</a:t>
            </a:r>
            <a:r>
              <a:rPr lang="en-GB" sz="2100" dirty="0"/>
              <a:t>not-yet-quality-reviewed</a:t>
            </a:r>
            <a:r>
              <a:rPr lang="en-GB" sz="2100" dirty="0" smtClean="0"/>
              <a:t>)</a:t>
            </a:r>
          </a:p>
          <a:p>
            <a:r>
              <a:rPr lang="en-GB" sz="2100" dirty="0" smtClean="0"/>
              <a:t>AU is alerted after upload with access details </a:t>
            </a:r>
          </a:p>
          <a:p>
            <a:r>
              <a:rPr lang="en-GB" sz="2100" dirty="0" smtClean="0"/>
              <a:t>JRC performs an offline quality review and independent “evaluation” of delivered products</a:t>
            </a:r>
            <a:endParaRPr lang="it-IT" sz="2100" dirty="0" smtClean="0"/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7670800" y="2239963"/>
            <a:ext cx="1258888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Reference</a:t>
            </a:r>
            <a:endParaRPr lang="it-IT" sz="18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Rettangolo 14"/>
          <p:cNvSpPr>
            <a:spLocks noChangeArrowheads="1"/>
          </p:cNvSpPr>
          <p:nvPr/>
        </p:nvSpPr>
        <p:spPr bwMode="auto">
          <a:xfrm>
            <a:off x="7677150" y="3779838"/>
            <a:ext cx="1249363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Delineation</a:t>
            </a:r>
          </a:p>
        </p:txBody>
      </p:sp>
      <p:sp>
        <p:nvSpPr>
          <p:cNvPr id="6" name="Rettangolo 15"/>
          <p:cNvSpPr>
            <a:spLocks noChangeArrowheads="1"/>
          </p:cNvSpPr>
          <p:nvPr/>
        </p:nvSpPr>
        <p:spPr bwMode="auto">
          <a:xfrm>
            <a:off x="7675563" y="5280025"/>
            <a:ext cx="1238250" cy="3127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Grading</a:t>
            </a:r>
            <a:endParaRPr lang="it-IT" sz="1600" b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225" y="4138613"/>
            <a:ext cx="1330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75" y="5646738"/>
            <a:ext cx="13319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288" y="2598738"/>
            <a:ext cx="13319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4288" y="1019175"/>
            <a:ext cx="12144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9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3" y="1457325"/>
            <a:ext cx="4705350" cy="4714875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Timeline </a:t>
            </a:r>
            <a:r>
              <a:rPr lang="it-IT" altLang="it-IT" dirty="0"/>
              <a:t>of RUSH activations</a:t>
            </a:r>
            <a:br>
              <a:rPr lang="it-IT" altLang="it-IT" dirty="0"/>
            </a:br>
            <a:endParaRPr lang="it-IT" dirty="0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6611938" y="2786062"/>
            <a:ext cx="23002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duration of </a:t>
            </a:r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an activation is mostly </a:t>
            </a:r>
            <a:r>
              <a:rPr lang="en-US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defined by the </a:t>
            </a:r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time needed </a:t>
            </a:r>
            <a:r>
              <a:rPr lang="en-US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for </a:t>
            </a:r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EO data tasking and acquisition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971800" y="2209801"/>
            <a:ext cx="3378200" cy="3047993"/>
            <a:chOff x="2971800" y="2209801"/>
            <a:chExt cx="3378200" cy="3047993"/>
          </a:xfrm>
        </p:grpSpPr>
        <p:grpSp>
          <p:nvGrpSpPr>
            <p:cNvPr id="11" name="Gruppo 10"/>
            <p:cNvGrpSpPr>
              <a:grpSpLocks/>
            </p:cNvGrpSpPr>
            <p:nvPr/>
          </p:nvGrpSpPr>
          <p:grpSpPr bwMode="auto">
            <a:xfrm>
              <a:off x="2971800" y="3928984"/>
              <a:ext cx="3378200" cy="1328810"/>
              <a:chOff x="3016830" y="3926627"/>
              <a:chExt cx="3377468" cy="1328620"/>
            </a:xfrm>
          </p:grpSpPr>
          <p:sp>
            <p:nvSpPr>
              <p:cNvPr id="12" name="Rettangolo 11"/>
              <p:cNvSpPr/>
              <p:nvPr/>
            </p:nvSpPr>
            <p:spPr>
              <a:xfrm>
                <a:off x="4972206" y="3926627"/>
                <a:ext cx="1422092" cy="110005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13" name="Immagine 7" descr="Immagine5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3103" y="4036229"/>
                <a:ext cx="1299673" cy="952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Freccia in giù 13"/>
              <p:cNvSpPr/>
              <p:nvPr/>
            </p:nvSpPr>
            <p:spPr>
              <a:xfrm rot="4520867">
                <a:off x="3908013" y="4251367"/>
                <a:ext cx="112697" cy="189506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  <p:grpSp>
          <p:nvGrpSpPr>
            <p:cNvPr id="15" name="Gruppo 14"/>
            <p:cNvGrpSpPr>
              <a:grpSpLocks/>
            </p:cNvGrpSpPr>
            <p:nvPr/>
          </p:nvGrpSpPr>
          <p:grpSpPr bwMode="auto">
            <a:xfrm>
              <a:off x="3048000" y="2209801"/>
              <a:ext cx="3276600" cy="1452561"/>
              <a:chOff x="3103435" y="2635418"/>
              <a:chExt cx="3276274" cy="1451988"/>
            </a:xfrm>
          </p:grpSpPr>
          <p:sp>
            <p:nvSpPr>
              <p:cNvPr id="16" name="Rettangolo 15"/>
              <p:cNvSpPr/>
              <p:nvPr/>
            </p:nvSpPr>
            <p:spPr>
              <a:xfrm>
                <a:off x="4957451" y="2863927"/>
                <a:ext cx="1422258" cy="12234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1338" y="2979363"/>
                <a:ext cx="1214437" cy="1027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Freccia in giù 17"/>
              <p:cNvSpPr/>
              <p:nvPr/>
            </p:nvSpPr>
            <p:spPr>
              <a:xfrm rot="6215288">
                <a:off x="3959029" y="1779824"/>
                <a:ext cx="112668" cy="182385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19" name="Rettangolo 9"/>
          <p:cNvSpPr>
            <a:spLocks noChangeArrowheads="1"/>
          </p:cNvSpPr>
          <p:nvPr/>
        </p:nvSpPr>
        <p:spPr bwMode="auto">
          <a:xfrm>
            <a:off x="4947567" y="1275670"/>
            <a:ext cx="40615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it-IT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Average values observed for each main phase of an activation through the whole service </a:t>
            </a:r>
            <a:r>
              <a:rPr lang="en-US" altLang="it-IT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provision</a:t>
            </a:r>
            <a:endParaRPr lang="en-US" altLang="it-IT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375546" y="5257800"/>
            <a:ext cx="3701654" cy="1015663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</a:rPr>
              <a:t>First Available Map:</a:t>
            </a:r>
          </a:p>
          <a:p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</a:rPr>
              <a:t>3hrs</a:t>
            </a:r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 (flood, fire, special </a:t>
            </a:r>
            <a:r>
              <a:rPr lang="it-IT" altLang="it-IT" sz="2000" dirty="0" smtClean="0">
                <a:solidFill>
                  <a:schemeClr val="tx2">
                    <a:lumMod val="50000"/>
                  </a:schemeClr>
                </a:solidFill>
              </a:rPr>
              <a:t>request)</a:t>
            </a:r>
            <a:endParaRPr lang="it-IT" altLang="it-IT" sz="20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</a:rPr>
              <a:t>8hrs</a:t>
            </a:r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</a:rPr>
              <a:t> (all other cases)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2264" y="2132800"/>
            <a:ext cx="5496231" cy="46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GIO EMS RUSH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47192"/>
            <a:ext cx="7812361" cy="1129680"/>
          </a:xfrm>
        </p:spPr>
        <p:txBody>
          <a:bodyPr/>
          <a:lstStyle/>
          <a:p>
            <a:pPr marL="92075" lvl="1" indent="0">
              <a:buNone/>
            </a:pPr>
            <a:r>
              <a:rPr lang="en-GB" sz="2800" b="1" dirty="0" smtClean="0">
                <a:cs typeface="Arial" pitchFamily="34" charset="0"/>
              </a:rPr>
              <a:t>The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portal</a:t>
            </a:r>
            <a:r>
              <a:rPr lang="en-GB" sz="2800" b="1" dirty="0" smtClean="0">
                <a:cs typeface="Arial" pitchFamily="34" charset="0"/>
              </a:rPr>
              <a:t> hosts the catalogue of map outputs and web services </a:t>
            </a:r>
            <a:r>
              <a:rPr lang="en-GB" sz="2800" b="1" smtClean="0">
                <a:cs typeface="Arial" pitchFamily="34" charset="0"/>
              </a:rPr>
              <a:t>:    </a:t>
            </a:r>
            <a:r>
              <a:rPr lang="en-GB" sz="2800" smtClean="0">
                <a:hlinkClick r:id="rId4"/>
              </a:rPr>
              <a:t>http://emergency.copernicus.eu</a:t>
            </a:r>
            <a:endParaRPr lang="en-GB" sz="2800" dirty="0"/>
          </a:p>
          <a:p>
            <a:pPr marL="92075" lvl="1" indent="0">
              <a:buFontTx/>
              <a:buNone/>
            </a:pPr>
            <a:endParaRPr lang="en-GB" sz="2800" b="1" dirty="0" smtClean="0"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11559" y="2492896"/>
            <a:ext cx="2745991" cy="27422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0637" lvl="0">
              <a:spcBef>
                <a:spcPct val="20000"/>
              </a:spcBef>
              <a:buSzPct val="90000"/>
            </a:pPr>
            <a:endParaRPr lang="en-GB" sz="3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0637" lvl="0">
              <a:spcBef>
                <a:spcPct val="20000"/>
              </a:spcBef>
              <a:buSzPct val="90000"/>
            </a:pPr>
            <a:endParaRPr lang="en-GB" sz="1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66700" lvl="0" indent="-246063" defTabSz="217488">
              <a:spcBef>
                <a:spcPct val="20000"/>
              </a:spcBef>
              <a:buSzPct val="90000"/>
              <a:buBlip>
                <a:blip r:embed="rId5"/>
              </a:buBlip>
              <a:tabLst>
                <a:tab pos="3048000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Catalogue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dissemination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of Quality reviewed </a:t>
            </a: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outputs;</a:t>
            </a:r>
          </a:p>
          <a:p>
            <a:pPr marL="266700" lvl="0" indent="-246063" defTabSz="217488">
              <a:spcBef>
                <a:spcPct val="20000"/>
              </a:spcBef>
              <a:buSzPct val="90000"/>
              <a:buBlip>
                <a:blip r:embed="rId5"/>
              </a:buBlip>
              <a:tabLst>
                <a:tab pos="3048000" algn="l"/>
              </a:tabLst>
            </a:pPr>
            <a:r>
              <a:rPr lang="en-GB" sz="2000" dirty="0" smtClean="0">
                <a:solidFill>
                  <a:schemeClr val="tx2">
                    <a:lumMod val="50000"/>
                  </a:schemeClr>
                </a:solidFill>
              </a:rPr>
              <a:t>Platform </a:t>
            </a:r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to test alternative access to data, e.g. via WMS, WFS.</a:t>
            </a:r>
          </a:p>
        </p:txBody>
      </p:sp>
    </p:spTree>
    <p:extLst>
      <p:ext uri="{BB962C8B-B14F-4D97-AF65-F5344CB8AC3E}">
        <p14:creationId xmlns:p14="http://schemas.microsoft.com/office/powerpoint/2010/main" val="34501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Content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11424"/>
            <a:ext cx="8748464" cy="4077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1: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GIO EMS 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Services 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[45 </a:t>
            </a:r>
            <a:r>
              <a:rPr lang="it-IT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r>
              <a:rPr lang="it-IT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</a:p>
          <a:p>
            <a:pPr marL="0" lvl="0" indent="0">
              <a:buNone/>
            </a:pP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46088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Overview of the GIO Emergency services </a:t>
            </a:r>
            <a:endParaRPr lang="en-GB" sz="2400" dirty="0"/>
          </a:p>
          <a:p>
            <a:pPr marL="887413" lvl="1" indent="-446088"/>
            <a:r>
              <a:rPr lang="en-GB" dirty="0" smtClean="0"/>
              <a:t>Overview of Operational Services </a:t>
            </a:r>
          </a:p>
          <a:p>
            <a:pPr marL="887413" lvl="1" indent="-446088"/>
            <a:r>
              <a:rPr lang="en-GB" dirty="0" smtClean="0"/>
              <a:t>Description of </a:t>
            </a:r>
            <a:r>
              <a:rPr lang="en-GB" b="1" dirty="0" smtClean="0"/>
              <a:t>RUSH </a:t>
            </a:r>
            <a:r>
              <a:rPr lang="en-GB" dirty="0" smtClean="0"/>
              <a:t>and </a:t>
            </a:r>
            <a:r>
              <a:rPr lang="en-GB" b="1" dirty="0" smtClean="0"/>
              <a:t>Non-RUSH </a:t>
            </a:r>
            <a:r>
              <a:rPr lang="en-GB" dirty="0" smtClean="0"/>
              <a:t>services workflow</a:t>
            </a:r>
          </a:p>
          <a:p>
            <a:pPr marL="887413" lvl="1" indent="-446088"/>
            <a:r>
              <a:rPr lang="en-GB" dirty="0" smtClean="0"/>
              <a:t>Presentation </a:t>
            </a:r>
            <a:r>
              <a:rPr lang="en-GB" dirty="0"/>
              <a:t>of EMS Portfolio </a:t>
            </a:r>
            <a:endParaRPr lang="en-GB" dirty="0" smtClean="0"/>
          </a:p>
          <a:p>
            <a:pPr marL="887413" lvl="1" indent="-446088"/>
            <a:r>
              <a:rPr lang="en-GB" dirty="0" smtClean="0"/>
              <a:t>Description </a:t>
            </a:r>
            <a:r>
              <a:rPr lang="en-GB" dirty="0"/>
              <a:t>of a typical EMS </a:t>
            </a:r>
            <a:r>
              <a:rPr lang="en-GB" dirty="0" smtClean="0"/>
              <a:t>activation</a:t>
            </a:r>
          </a:p>
          <a:p>
            <a:pPr marL="887413" lvl="1" indent="-446088"/>
            <a:r>
              <a:rPr lang="en-GB" dirty="0" smtClean="0"/>
              <a:t>Statistics of past activations</a:t>
            </a:r>
          </a:p>
        </p:txBody>
      </p:sp>
    </p:spTree>
    <p:extLst>
      <p:ext uri="{BB962C8B-B14F-4D97-AF65-F5344CB8AC3E}">
        <p14:creationId xmlns:p14="http://schemas.microsoft.com/office/powerpoint/2010/main" val="97885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1/7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8825" y="1241649"/>
            <a:ext cx="8605837" cy="3228975"/>
          </a:xfrm>
          <a:noFill/>
        </p:spPr>
        <p:txBody>
          <a:bodyPr/>
          <a:lstStyle/>
          <a:p>
            <a:pPr marL="2063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altLang="it-IT" sz="2000" dirty="0"/>
              <a:t>REQUEST HANDLING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Activation triggering: </a:t>
            </a:r>
            <a:r>
              <a:rPr lang="it-IT" altLang="it-IT" sz="1800" dirty="0" smtClean="0"/>
              <a:t>  14/08/2012 </a:t>
            </a:r>
            <a:r>
              <a:rPr lang="it-IT" altLang="it-IT" sz="1800" dirty="0"/>
              <a:t>– 10:24 CET </a:t>
            </a:r>
            <a:r>
              <a:rPr lang="it-IT" altLang="it-IT" sz="1800" dirty="0" smtClean="0"/>
              <a:t> (</a:t>
            </a:r>
            <a:r>
              <a:rPr lang="it-IT" altLang="it-IT" sz="1800" b="1" dirty="0"/>
              <a:t>T0</a:t>
            </a:r>
            <a:r>
              <a:rPr lang="it-IT" altLang="it-IT" sz="18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Actions (GIO EMS RUSH OdO) – (</a:t>
            </a:r>
            <a:r>
              <a:rPr lang="it-IT" altLang="it-IT" sz="1800" b="1" dirty="0"/>
              <a:t>Time:</a:t>
            </a:r>
            <a:r>
              <a:rPr lang="it-IT" altLang="it-IT" sz="1800" dirty="0"/>
              <a:t> </a:t>
            </a:r>
            <a:r>
              <a:rPr lang="it-IT" altLang="it-IT" sz="1800" b="1" dirty="0"/>
              <a:t>T0 + 1hr</a:t>
            </a:r>
            <a:r>
              <a:rPr lang="it-IT" altLang="it-IT" sz="1800" dirty="0"/>
              <a:t>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SRF analysis and feasibility: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AOI consistency check (dimensions vs requested scale, OVR vs DTL)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Requested topographic </a:t>
            </a:r>
            <a:r>
              <a:rPr lang="it-IT" altLang="it-IT" sz="1800" dirty="0" smtClean="0"/>
              <a:t>features</a:t>
            </a:r>
            <a:endParaRPr lang="it-IT" altLang="it-IT" sz="1800" dirty="0"/>
          </a:p>
          <a:p>
            <a:pPr lvl="2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/>
              <a:t>Event age + type </a:t>
            </a:r>
            <a:r>
              <a:rPr lang="it-IT" altLang="it-IT" sz="1800" dirty="0">
                <a:sym typeface="Wingdings" pitchFamily="2" charset="2"/>
              </a:rPr>
              <a:t> Understand if relevant information can be extracted from satellite data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Blip>
                <a:blip r:embed="rId2"/>
              </a:buBlip>
            </a:pPr>
            <a:r>
              <a:rPr lang="it-IT" altLang="it-IT" sz="1800" dirty="0">
                <a:sym typeface="Wingdings" pitchFamily="2" charset="2"/>
              </a:rPr>
              <a:t>Discussion with the AU about activation details and modifications (if any)</a:t>
            </a:r>
          </a:p>
          <a:p>
            <a:pPr marL="20638" indent="0">
              <a:lnSpc>
                <a:spcPct val="110000"/>
              </a:lnSpc>
              <a:buNone/>
            </a:pPr>
            <a:endParaRPr lang="en-GB" sz="2400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276" y="4281711"/>
            <a:ext cx="2286000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186" y="4253136"/>
            <a:ext cx="52736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001" y="6086699"/>
            <a:ext cx="2890838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OVR and DTL AOI are too close in extent</a:t>
            </a:r>
          </a:p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OVR AOI is always fully covered and analyzed, but at a lower scale</a:t>
            </a:r>
          </a:p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However, OVR and DTL both fit scale limits.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49451" y="5726277"/>
            <a:ext cx="2952328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Demanding request for topographic features, but indication for access national resources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973786" y="5934468"/>
            <a:ext cx="3050877" cy="5078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9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Very useful cartographical info can be found in this webpage of the IGN (National Geographical Institute) </a:t>
            </a:r>
            <a:r>
              <a:rPr lang="en-US" altLang="it-IT" sz="900" b="1" dirty="0" smtClean="0">
                <a:solidFill>
                  <a:schemeClr val="tx2">
                    <a:lumMod val="50000"/>
                  </a:schemeClr>
                </a:solidFill>
                <a:latin typeface="+mn-lt"/>
                <a:hlinkClick r:id="rId5"/>
              </a:rPr>
              <a:t>http://www2.ign.es/iberpix/visoriberpix/visorign.html</a:t>
            </a:r>
            <a:r>
              <a:rPr lang="en-US" altLang="it-IT" sz="9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en-US" altLang="it-IT" sz="9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7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2/7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192" y="1195297"/>
            <a:ext cx="8229600" cy="367386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25000" lnSpcReduction="20000"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it-IT" altLang="it-IT" sz="8000" dirty="0" smtClean="0"/>
              <a:t>SATELLITE TASKING AND ACQUISITION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it-IT" altLang="it-IT" sz="7200" dirty="0" err="1" smtClean="0"/>
              <a:t>Actions</a:t>
            </a:r>
            <a:r>
              <a:rPr lang="it-IT" altLang="it-IT" sz="7200" dirty="0" smtClean="0"/>
              <a:t> (</a:t>
            </a:r>
            <a:r>
              <a:rPr lang="it-IT" altLang="it-IT" sz="7200" dirty="0" err="1" smtClean="0"/>
              <a:t>OdO</a:t>
            </a:r>
            <a:r>
              <a:rPr lang="it-IT" altLang="it-IT" sz="7200" dirty="0" smtClean="0"/>
              <a:t> + ESA) – (</a:t>
            </a:r>
            <a:r>
              <a:rPr lang="it-IT" altLang="it-IT" sz="7200" b="1" dirty="0" smtClean="0"/>
              <a:t>Time:</a:t>
            </a:r>
            <a:r>
              <a:rPr lang="it-IT" altLang="it-IT" sz="7200" dirty="0" smtClean="0"/>
              <a:t> </a:t>
            </a:r>
            <a:r>
              <a:rPr lang="it-IT" altLang="it-IT" sz="7200" b="1" dirty="0" smtClean="0"/>
              <a:t>T0 + 2hrs </a:t>
            </a:r>
            <a:r>
              <a:rPr lang="it-IT" altLang="it-IT" sz="7200" b="1" dirty="0" smtClean="0">
                <a:sym typeface="Wingdings" pitchFamily="2" charset="2"/>
              </a:rPr>
              <a:t> T0 + 36 </a:t>
            </a:r>
            <a:r>
              <a:rPr lang="it-IT" altLang="it-IT" sz="7200" b="1" dirty="0" err="1" smtClean="0">
                <a:sym typeface="Wingdings" pitchFamily="2" charset="2"/>
              </a:rPr>
              <a:t>hrs</a:t>
            </a:r>
            <a:r>
              <a:rPr lang="it-IT" altLang="it-IT" sz="7200" b="1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it-IT" altLang="it-IT" sz="7200" dirty="0" smtClean="0"/>
              <a:t>Satellite </a:t>
            </a:r>
            <a:r>
              <a:rPr lang="it-IT" altLang="it-IT" sz="7200" dirty="0" err="1" smtClean="0"/>
              <a:t>tasking</a:t>
            </a:r>
            <a:r>
              <a:rPr lang="it-IT" altLang="it-IT" sz="7200" dirty="0" smtClean="0"/>
              <a:t> </a:t>
            </a:r>
            <a:r>
              <a:rPr lang="it-IT" altLang="it-IT" sz="7200" dirty="0" err="1" smtClean="0"/>
              <a:t>forms</a:t>
            </a:r>
            <a:r>
              <a:rPr lang="it-IT" altLang="it-IT" sz="7200" dirty="0" smtClean="0"/>
              <a:t> </a:t>
            </a:r>
            <a:r>
              <a:rPr lang="it-IT" altLang="it-IT" sz="7200" dirty="0" err="1" smtClean="0"/>
              <a:t>submission</a:t>
            </a:r>
            <a:r>
              <a:rPr lang="it-IT" altLang="it-IT" sz="7200" dirty="0" smtClean="0"/>
              <a:t> (</a:t>
            </a:r>
            <a:r>
              <a:rPr lang="it-IT" altLang="it-IT" sz="7200" dirty="0" err="1" smtClean="0"/>
              <a:t>OdO</a:t>
            </a:r>
            <a:r>
              <a:rPr lang="it-IT" altLang="it-IT" sz="7200" dirty="0" smtClean="0"/>
              <a:t> </a:t>
            </a:r>
            <a:r>
              <a:rPr lang="it-IT" altLang="it-IT" sz="7200" dirty="0" smtClean="0">
                <a:sym typeface="Wingdings" pitchFamily="2" charset="2"/>
              </a:rPr>
              <a:t> ESA) – </a:t>
            </a:r>
            <a:r>
              <a:rPr lang="it-IT" altLang="it-IT" sz="7200" b="1" dirty="0" smtClean="0">
                <a:sym typeface="Wingdings" pitchFamily="2" charset="2"/>
              </a:rPr>
              <a:t>T0+ 2hrs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it-IT" altLang="it-IT" sz="7200" dirty="0" smtClean="0"/>
              <a:t>Satellite </a:t>
            </a:r>
            <a:r>
              <a:rPr lang="it-IT" altLang="it-IT" sz="7200" dirty="0" err="1" smtClean="0"/>
              <a:t>t</a:t>
            </a:r>
            <a:r>
              <a:rPr lang="it-IT" altLang="it-IT" sz="7200" dirty="0" err="1" smtClean="0">
                <a:sym typeface="Wingdings" pitchFamily="2" charset="2"/>
              </a:rPr>
              <a:t>asking</a:t>
            </a:r>
            <a:r>
              <a:rPr lang="it-IT" altLang="it-IT" sz="7200" dirty="0" smtClean="0">
                <a:sym typeface="Wingdings" pitchFamily="2" charset="2"/>
              </a:rPr>
              <a:t> </a:t>
            </a:r>
            <a:r>
              <a:rPr lang="it-IT" altLang="it-IT" sz="7200" dirty="0" err="1" smtClean="0">
                <a:sym typeface="Wingdings" pitchFamily="2" charset="2"/>
              </a:rPr>
              <a:t>plan</a:t>
            </a:r>
            <a:r>
              <a:rPr lang="it-IT" altLang="it-IT" sz="7200" dirty="0" smtClean="0">
                <a:sym typeface="Wingdings" pitchFamily="2" charset="2"/>
              </a:rPr>
              <a:t> </a:t>
            </a:r>
            <a:r>
              <a:rPr lang="it-IT" altLang="it-IT" sz="7200" dirty="0" err="1" smtClean="0">
                <a:sym typeface="Wingdings" pitchFamily="2" charset="2"/>
              </a:rPr>
              <a:t>proposal</a:t>
            </a:r>
            <a:r>
              <a:rPr lang="it-IT" altLang="it-IT" sz="7200" dirty="0" smtClean="0">
                <a:sym typeface="Wingdings" pitchFamily="2" charset="2"/>
              </a:rPr>
              <a:t> (ESA  </a:t>
            </a:r>
            <a:r>
              <a:rPr lang="it-IT" altLang="it-IT" sz="7200" dirty="0" err="1" smtClean="0">
                <a:sym typeface="Wingdings" pitchFamily="2" charset="2"/>
              </a:rPr>
              <a:t>OdO</a:t>
            </a:r>
            <a:r>
              <a:rPr lang="it-IT" altLang="it-IT" sz="7200" dirty="0" smtClean="0">
                <a:sym typeface="Wingdings" pitchFamily="2" charset="2"/>
              </a:rPr>
              <a:t>) – </a:t>
            </a:r>
            <a:r>
              <a:rPr lang="it-IT" altLang="it-IT" sz="7200" b="1" dirty="0" smtClean="0">
                <a:sym typeface="Wingdings" pitchFamily="2" charset="2"/>
              </a:rPr>
              <a:t>T0+ 10hrs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buSzPct val="80000"/>
            </a:pPr>
            <a:r>
              <a:rPr lang="it-IT" altLang="it-IT" sz="7200" dirty="0" smtClean="0">
                <a:sym typeface="Wingdings" pitchFamily="2" charset="2"/>
              </a:rPr>
              <a:t>Archive </a:t>
            </a:r>
            <a:r>
              <a:rPr lang="it-IT" altLang="it-IT" sz="7200" dirty="0" err="1" smtClean="0">
                <a:sym typeface="Wingdings" pitchFamily="2" charset="2"/>
              </a:rPr>
              <a:t>imagery</a:t>
            </a:r>
            <a:r>
              <a:rPr lang="it-IT" altLang="it-IT" sz="7200" dirty="0" smtClean="0">
                <a:sym typeface="Wingdings" pitchFamily="2" charset="2"/>
              </a:rPr>
              <a:t>  DEIMOS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buSzPct val="80000"/>
            </a:pPr>
            <a:r>
              <a:rPr lang="it-IT" altLang="it-IT" sz="7200" dirty="0" smtClean="0">
                <a:sym typeface="Wingdings" pitchFamily="2" charset="2"/>
              </a:rPr>
              <a:t>New </a:t>
            </a:r>
            <a:r>
              <a:rPr lang="it-IT" altLang="it-IT" sz="7200" dirty="0" err="1" smtClean="0">
                <a:sym typeface="Wingdings" pitchFamily="2" charset="2"/>
              </a:rPr>
              <a:t>acq</a:t>
            </a:r>
            <a:r>
              <a:rPr lang="it-IT" altLang="it-IT" sz="7200" dirty="0" smtClean="0">
                <a:sym typeface="Wingdings" pitchFamily="2" charset="2"/>
              </a:rPr>
              <a:t>. </a:t>
            </a:r>
            <a:r>
              <a:rPr lang="it-IT" altLang="it-IT" sz="7200" dirty="0" err="1" smtClean="0">
                <a:sym typeface="Wingdings" pitchFamily="2" charset="2"/>
              </a:rPr>
              <a:t>imagery</a:t>
            </a:r>
            <a:r>
              <a:rPr lang="it-IT" altLang="it-IT" sz="7200" dirty="0" smtClean="0">
                <a:sym typeface="Wingdings" pitchFamily="2" charset="2"/>
              </a:rPr>
              <a:t>  / WorldView-2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it-IT" altLang="it-IT" sz="7200" dirty="0" smtClean="0"/>
              <a:t>Satellite </a:t>
            </a:r>
            <a:r>
              <a:rPr lang="it-IT" altLang="it-IT" sz="7200" dirty="0" err="1" smtClean="0"/>
              <a:t>tasking</a:t>
            </a:r>
            <a:r>
              <a:rPr lang="it-IT" altLang="it-IT" sz="7200" dirty="0" smtClean="0"/>
              <a:t> </a:t>
            </a:r>
            <a:r>
              <a:rPr lang="it-IT" altLang="it-IT" sz="7200" dirty="0" err="1" smtClean="0"/>
              <a:t>plan</a:t>
            </a:r>
            <a:r>
              <a:rPr lang="it-IT" altLang="it-IT" sz="7200" dirty="0" smtClean="0"/>
              <a:t> </a:t>
            </a:r>
            <a:r>
              <a:rPr lang="it-IT" altLang="it-IT" sz="7200" dirty="0" err="1" smtClean="0"/>
              <a:t>confirmation</a:t>
            </a:r>
            <a:r>
              <a:rPr lang="it-IT" altLang="it-IT" sz="7200" dirty="0" smtClean="0"/>
              <a:t> (</a:t>
            </a:r>
            <a:r>
              <a:rPr lang="it-IT" altLang="it-IT" sz="7200" dirty="0" err="1" smtClean="0"/>
              <a:t>OdO</a:t>
            </a:r>
            <a:r>
              <a:rPr lang="it-IT" altLang="it-IT" sz="7200" dirty="0" smtClean="0"/>
              <a:t> </a:t>
            </a:r>
            <a:r>
              <a:rPr lang="it-IT" altLang="it-IT" sz="7200" dirty="0" smtClean="0">
                <a:sym typeface="Wingdings" pitchFamily="2" charset="2"/>
              </a:rPr>
              <a:t> ESA) – </a:t>
            </a:r>
            <a:r>
              <a:rPr lang="it-IT" altLang="it-IT" sz="7200" b="1" dirty="0" smtClean="0">
                <a:sym typeface="Wingdings" pitchFamily="2" charset="2"/>
              </a:rPr>
              <a:t>T0 + 10hrs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it-IT" altLang="it-IT" sz="7200" dirty="0" smtClean="0">
                <a:sym typeface="Wingdings" pitchFamily="2" charset="2"/>
              </a:rPr>
              <a:t>Satellite new </a:t>
            </a:r>
            <a:r>
              <a:rPr lang="it-IT" altLang="it-IT" sz="7200" dirty="0" err="1" smtClean="0">
                <a:sym typeface="Wingdings" pitchFamily="2" charset="2"/>
              </a:rPr>
              <a:t>acquisition</a:t>
            </a:r>
            <a:r>
              <a:rPr lang="it-IT" altLang="it-IT" sz="7200" dirty="0" smtClean="0">
                <a:sym typeface="Wingdings" pitchFamily="2" charset="2"/>
              </a:rPr>
              <a:t> / Archive delivery: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buSzPct val="80000"/>
            </a:pPr>
            <a:r>
              <a:rPr lang="it-IT" altLang="it-IT" sz="7200" dirty="0" smtClean="0">
                <a:sym typeface="Wingdings" pitchFamily="2" charset="2"/>
              </a:rPr>
              <a:t>DEIMOS: 09-13/08/2012 (from </a:t>
            </a:r>
            <a:r>
              <a:rPr lang="it-IT" altLang="it-IT" sz="7200" dirty="0" err="1" smtClean="0">
                <a:sym typeface="Wingdings" pitchFamily="2" charset="2"/>
              </a:rPr>
              <a:t>archive</a:t>
            </a:r>
            <a:r>
              <a:rPr lang="it-IT" altLang="it-IT" sz="7200" dirty="0" smtClean="0">
                <a:sym typeface="Wingdings" pitchFamily="2" charset="2"/>
              </a:rPr>
              <a:t>)</a:t>
            </a:r>
          </a:p>
          <a:p>
            <a:pPr lvl="3">
              <a:lnSpc>
                <a:spcPct val="140000"/>
              </a:lnSpc>
              <a:spcBef>
                <a:spcPts val="0"/>
              </a:spcBef>
              <a:buSzPct val="80000"/>
            </a:pPr>
            <a:r>
              <a:rPr lang="it-IT" altLang="it-IT" sz="7200" dirty="0" smtClean="0">
                <a:sym typeface="Wingdings" pitchFamily="2" charset="2"/>
              </a:rPr>
              <a:t>WorldView-2: 15/08/2012 12:11 UTC</a:t>
            </a:r>
          </a:p>
          <a:p>
            <a:pPr lvl="1">
              <a:lnSpc>
                <a:spcPct val="140000"/>
              </a:lnSpc>
              <a:spcBef>
                <a:spcPts val="0"/>
              </a:spcBef>
            </a:pPr>
            <a:r>
              <a:rPr lang="it-IT" altLang="it-IT" sz="7200" dirty="0" err="1"/>
              <a:t>Actions</a:t>
            </a:r>
            <a:r>
              <a:rPr lang="it-IT" altLang="it-IT" sz="7200" dirty="0"/>
              <a:t> (</a:t>
            </a:r>
            <a:r>
              <a:rPr lang="it-IT" altLang="it-IT" sz="7200" dirty="0" err="1" smtClean="0"/>
              <a:t>OdO</a:t>
            </a:r>
            <a:r>
              <a:rPr lang="it-IT" altLang="it-IT" sz="7200" dirty="0" smtClean="0"/>
              <a:t> + AU)  </a:t>
            </a:r>
            <a:r>
              <a:rPr lang="it-IT" altLang="it-IT" sz="72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it-IT" altLang="it-IT" sz="72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it-IT" altLang="it-IT" sz="7200" dirty="0" err="1" smtClean="0">
                <a:solidFill>
                  <a:schemeClr val="tx1"/>
                </a:solidFill>
                <a:sym typeface="Wingdings" pitchFamily="2" charset="2"/>
              </a:rPr>
              <a:t>Orthoimages</a:t>
            </a:r>
            <a:r>
              <a:rPr lang="it-IT" altLang="it-IT" sz="7200" dirty="0" smtClean="0">
                <a:solidFill>
                  <a:schemeClr val="tx1"/>
                </a:solidFill>
                <a:sym typeface="Wingdings" pitchFamily="2" charset="2"/>
              </a:rPr>
              <a:t> from Spanish PNOA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5" y="4912544"/>
            <a:ext cx="6445251" cy="200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64759" y="5433864"/>
            <a:ext cx="2471737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Satellite data plan, containing information about planned satellite acquisitions and updated according to delivered satellite images.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90192" y="404664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6000"/>
            <a:ext cx="8579296" cy="518457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Bef>
                <a:spcPts val="300"/>
              </a:spcBef>
              <a:buFontTx/>
              <a:buNone/>
            </a:pPr>
            <a:r>
              <a:rPr lang="it-IT" altLang="it-IT" sz="2600" dirty="0" smtClean="0"/>
              <a:t>SATELLITE RECEPTION AND VALIDATION </a:t>
            </a:r>
          </a:p>
          <a:p>
            <a:pPr lvl="1">
              <a:lnSpc>
                <a:spcPct val="140000"/>
              </a:lnSpc>
              <a:spcBef>
                <a:spcPts val="300"/>
              </a:spcBef>
              <a:buFontTx/>
              <a:buNone/>
            </a:pPr>
            <a:r>
              <a:rPr lang="it-IT" altLang="it-IT" dirty="0" smtClean="0"/>
              <a:t>ARCHIVE</a:t>
            </a:r>
          </a:p>
          <a:p>
            <a:pPr lvl="1">
              <a:lnSpc>
                <a:spcPct val="140000"/>
              </a:lnSpc>
              <a:spcBef>
                <a:spcPts val="300"/>
              </a:spcBef>
            </a:pPr>
            <a:r>
              <a:rPr lang="it-IT" altLang="it-IT" dirty="0" err="1" smtClean="0"/>
              <a:t>Actions</a:t>
            </a:r>
            <a:r>
              <a:rPr lang="it-IT" altLang="it-IT" dirty="0" smtClean="0"/>
              <a:t> (GCM + </a:t>
            </a:r>
            <a:r>
              <a:rPr lang="it-IT" altLang="it-IT" dirty="0" err="1" smtClean="0"/>
              <a:t>OdO</a:t>
            </a:r>
            <a:r>
              <a:rPr lang="it-IT" altLang="it-IT" dirty="0" smtClean="0"/>
              <a:t> + PS) – (</a:t>
            </a:r>
            <a:r>
              <a:rPr lang="it-IT" altLang="it-IT" b="1" dirty="0" smtClean="0"/>
              <a:t>Time: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T0 + 9hrs </a:t>
            </a:r>
            <a:r>
              <a:rPr lang="it-IT" altLang="it-IT" b="1" dirty="0" smtClean="0">
                <a:sym typeface="Wingdings" pitchFamily="2" charset="2"/>
              </a:rPr>
              <a:t> T0 + 11 </a:t>
            </a:r>
            <a:r>
              <a:rPr lang="it-IT" altLang="it-IT" b="1" dirty="0" err="1" smtClean="0">
                <a:sym typeface="Wingdings" pitchFamily="2" charset="2"/>
              </a:rPr>
              <a:t>hrs</a:t>
            </a:r>
            <a:r>
              <a:rPr lang="it-IT" altLang="it-IT" b="1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/>
              <a:t>Satellite data delivery (GCM </a:t>
            </a:r>
            <a:r>
              <a:rPr lang="it-IT" altLang="it-IT" sz="2200" dirty="0" smtClean="0">
                <a:sym typeface="Wingdings" pitchFamily="2" charset="2"/>
              </a:rPr>
              <a:t> </a:t>
            </a:r>
            <a:r>
              <a:rPr lang="it-IT" altLang="it-IT" sz="2200" dirty="0" err="1" smtClean="0">
                <a:sym typeface="Wingdings" pitchFamily="2" charset="2"/>
              </a:rPr>
              <a:t>OdO</a:t>
            </a:r>
            <a:r>
              <a:rPr lang="it-IT" altLang="it-IT" sz="2200" dirty="0" smtClean="0">
                <a:sym typeface="Wingdings" pitchFamily="2" charset="2"/>
              </a:rPr>
              <a:t>/PS) </a:t>
            </a:r>
            <a:r>
              <a:rPr lang="it-IT" altLang="it-IT" sz="2200" b="1" dirty="0" smtClean="0">
                <a:sym typeface="Wingdings" pitchFamily="2" charset="2"/>
              </a:rPr>
              <a:t>– T0 + 9hrs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download (PS) </a:t>
            </a:r>
            <a:r>
              <a:rPr lang="it-IT" altLang="it-IT" sz="2200" b="1" dirty="0" smtClean="0">
                <a:sym typeface="Wingdings" pitchFamily="2" charset="2"/>
              </a:rPr>
              <a:t>– T0 + 10hrs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</a:t>
            </a:r>
            <a:r>
              <a:rPr lang="it-IT" altLang="it-IT" sz="2200" dirty="0" err="1" smtClean="0">
                <a:sym typeface="Wingdings" pitchFamily="2" charset="2"/>
              </a:rPr>
              <a:t>quality</a:t>
            </a:r>
            <a:r>
              <a:rPr lang="it-IT" altLang="it-IT" sz="2200" dirty="0" smtClean="0">
                <a:sym typeface="Wingdings" pitchFamily="2" charset="2"/>
              </a:rPr>
              <a:t> </a:t>
            </a:r>
            <a:r>
              <a:rPr lang="it-IT" altLang="it-IT" sz="2200" dirty="0" err="1" smtClean="0">
                <a:sym typeface="Wingdings" pitchFamily="2" charset="2"/>
              </a:rPr>
              <a:t>validation</a:t>
            </a:r>
            <a:r>
              <a:rPr lang="it-IT" altLang="it-IT" sz="2200" dirty="0" smtClean="0">
                <a:sym typeface="Wingdings" pitchFamily="2" charset="2"/>
              </a:rPr>
              <a:t> (PS) </a:t>
            </a:r>
            <a:r>
              <a:rPr lang="it-IT" altLang="it-IT" sz="2200" b="1" dirty="0" smtClean="0">
                <a:sym typeface="Wingdings" pitchFamily="2" charset="2"/>
              </a:rPr>
              <a:t>– T0 + 11hrs</a:t>
            </a:r>
          </a:p>
          <a:p>
            <a:pPr lvl="1">
              <a:lnSpc>
                <a:spcPct val="140000"/>
              </a:lnSpc>
              <a:spcBef>
                <a:spcPts val="300"/>
              </a:spcBef>
              <a:buFontTx/>
              <a:buNone/>
            </a:pPr>
            <a:r>
              <a:rPr lang="it-IT" altLang="it-IT" dirty="0" smtClean="0"/>
              <a:t>POST EVENT</a:t>
            </a:r>
          </a:p>
          <a:p>
            <a:pPr lvl="1">
              <a:lnSpc>
                <a:spcPct val="140000"/>
              </a:lnSpc>
              <a:spcBef>
                <a:spcPts val="300"/>
              </a:spcBef>
            </a:pPr>
            <a:r>
              <a:rPr lang="it-IT" altLang="it-IT" dirty="0" err="1" smtClean="0"/>
              <a:t>Actions</a:t>
            </a:r>
            <a:r>
              <a:rPr lang="it-IT" altLang="it-IT" dirty="0" smtClean="0"/>
              <a:t> (GCM + </a:t>
            </a:r>
            <a:r>
              <a:rPr lang="it-IT" altLang="it-IT" dirty="0" err="1" smtClean="0"/>
              <a:t>OdO</a:t>
            </a:r>
            <a:r>
              <a:rPr lang="it-IT" altLang="it-IT" dirty="0" smtClean="0"/>
              <a:t> + PS) – (</a:t>
            </a:r>
            <a:r>
              <a:rPr lang="it-IT" altLang="it-IT" b="1" dirty="0" smtClean="0"/>
              <a:t>Time:</a:t>
            </a:r>
            <a:r>
              <a:rPr lang="it-IT" altLang="it-IT" dirty="0" smtClean="0"/>
              <a:t> </a:t>
            </a:r>
            <a:r>
              <a:rPr lang="it-IT" altLang="it-IT" b="1" dirty="0" smtClean="0"/>
              <a:t>T0 + 36hrs </a:t>
            </a:r>
            <a:r>
              <a:rPr lang="it-IT" altLang="it-IT" b="1" dirty="0" smtClean="0">
                <a:sym typeface="Wingdings" pitchFamily="2" charset="2"/>
              </a:rPr>
              <a:t> T0 + 49 </a:t>
            </a:r>
            <a:r>
              <a:rPr lang="it-IT" altLang="it-IT" b="1" dirty="0" err="1" smtClean="0">
                <a:sym typeface="Wingdings" pitchFamily="2" charset="2"/>
              </a:rPr>
              <a:t>hrs</a:t>
            </a:r>
            <a:r>
              <a:rPr lang="it-IT" altLang="it-IT" b="1" dirty="0" smtClean="0">
                <a:sym typeface="Wingdings" pitchFamily="2" charset="2"/>
              </a:rPr>
              <a:t>)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/>
              <a:t>Satellite data delivery (GCM </a:t>
            </a:r>
            <a:r>
              <a:rPr lang="it-IT" altLang="it-IT" sz="2200" dirty="0" smtClean="0">
                <a:sym typeface="Wingdings" pitchFamily="2" charset="2"/>
              </a:rPr>
              <a:t> </a:t>
            </a:r>
            <a:r>
              <a:rPr lang="it-IT" altLang="it-IT" sz="2200" dirty="0" err="1" smtClean="0">
                <a:sym typeface="Wingdings" pitchFamily="2" charset="2"/>
              </a:rPr>
              <a:t>OdO</a:t>
            </a:r>
            <a:r>
              <a:rPr lang="it-IT" altLang="it-IT" sz="2200" dirty="0" smtClean="0">
                <a:sym typeface="Wingdings" pitchFamily="2" charset="2"/>
              </a:rPr>
              <a:t>/PS) </a:t>
            </a:r>
            <a:r>
              <a:rPr lang="it-IT" altLang="it-IT" sz="2200" b="1" dirty="0" smtClean="0">
                <a:sym typeface="Wingdings" pitchFamily="2" charset="2"/>
              </a:rPr>
              <a:t>– T0 + 47hrs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download (PS)</a:t>
            </a:r>
            <a:r>
              <a:rPr lang="it-IT" altLang="it-IT" sz="2200" b="1" dirty="0" smtClean="0">
                <a:sym typeface="Wingdings" pitchFamily="2" charset="2"/>
              </a:rPr>
              <a:t> – T0 + 48hrs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r>
              <a:rPr lang="it-IT" altLang="it-IT" sz="2200" dirty="0" smtClean="0">
                <a:sym typeface="Wingdings" pitchFamily="2" charset="2"/>
              </a:rPr>
              <a:t>Satellite data </a:t>
            </a:r>
            <a:r>
              <a:rPr lang="it-IT" altLang="it-IT" sz="2200" dirty="0" err="1" smtClean="0">
                <a:sym typeface="Wingdings" pitchFamily="2" charset="2"/>
              </a:rPr>
              <a:t>quality</a:t>
            </a:r>
            <a:r>
              <a:rPr lang="it-IT" altLang="it-IT" sz="2200" dirty="0" smtClean="0">
                <a:sym typeface="Wingdings" pitchFamily="2" charset="2"/>
              </a:rPr>
              <a:t> </a:t>
            </a:r>
            <a:r>
              <a:rPr lang="it-IT" altLang="it-IT" sz="2200" dirty="0" err="1" smtClean="0">
                <a:sym typeface="Wingdings" pitchFamily="2" charset="2"/>
              </a:rPr>
              <a:t>validation</a:t>
            </a:r>
            <a:r>
              <a:rPr lang="it-IT" altLang="it-IT" sz="2200" dirty="0" smtClean="0">
                <a:sym typeface="Wingdings" pitchFamily="2" charset="2"/>
              </a:rPr>
              <a:t> (PS) </a:t>
            </a:r>
            <a:r>
              <a:rPr lang="it-IT" altLang="it-IT" sz="2200" b="1" dirty="0" smtClean="0">
                <a:sym typeface="Wingdings" pitchFamily="2" charset="2"/>
              </a:rPr>
              <a:t>– T0 + 49hrs</a:t>
            </a:r>
          </a:p>
          <a:p>
            <a:pPr lvl="2">
              <a:lnSpc>
                <a:spcPct val="140000"/>
              </a:lnSpc>
              <a:spcBef>
                <a:spcPts val="300"/>
              </a:spcBef>
            </a:pPr>
            <a:endParaRPr lang="it-IT" altLang="it-IT" b="1" dirty="0" smtClean="0">
              <a:sym typeface="Wingdings" pitchFamily="2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3/7 </a:t>
            </a:r>
          </a:p>
        </p:txBody>
      </p:sp>
    </p:spTree>
    <p:extLst>
      <p:ext uri="{BB962C8B-B14F-4D97-AF65-F5344CB8AC3E}">
        <p14:creationId xmlns:p14="http://schemas.microsoft.com/office/powerpoint/2010/main" val="39141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96000"/>
            <a:ext cx="8229600" cy="5088920"/>
          </a:xfrm>
          <a:prstGeom prst="rect">
            <a:avLst/>
          </a:prstGeom>
          <a:noFill/>
        </p:spPr>
        <p:txBody>
          <a:bodyPr/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FontTx/>
              <a:buNone/>
            </a:pPr>
            <a:r>
              <a:rPr lang="en-GB" altLang="it-IT" sz="2400" dirty="0" smtClean="0"/>
              <a:t>MAP PRODUCTION AND DELIVERY</a:t>
            </a:r>
          </a:p>
          <a:p>
            <a:pPr lvl="1">
              <a:spcBef>
                <a:spcPts val="300"/>
              </a:spcBef>
              <a:buFontTx/>
              <a:buNone/>
            </a:pPr>
            <a:r>
              <a:rPr lang="en-GB" altLang="it-IT" sz="2200" dirty="0" smtClean="0"/>
              <a:t>REFERENCE MAP</a:t>
            </a:r>
          </a:p>
          <a:p>
            <a:pPr lvl="1">
              <a:spcBef>
                <a:spcPts val="300"/>
              </a:spcBef>
            </a:pPr>
            <a:r>
              <a:rPr lang="en-GB" altLang="it-IT" dirty="0" smtClean="0"/>
              <a:t>Actions (PS) – (</a:t>
            </a:r>
            <a:r>
              <a:rPr lang="en-GB" altLang="it-IT" b="1" dirty="0" smtClean="0"/>
              <a:t>Time:</a:t>
            </a:r>
            <a:r>
              <a:rPr lang="en-GB" altLang="it-IT" dirty="0" smtClean="0"/>
              <a:t> </a:t>
            </a:r>
            <a:r>
              <a:rPr lang="en-GB" altLang="it-IT" b="1" dirty="0" smtClean="0"/>
              <a:t>T0 + 8hrs </a:t>
            </a:r>
            <a:r>
              <a:rPr lang="en-GB" altLang="it-IT" b="1" dirty="0" smtClean="0">
                <a:sym typeface="Wingdings" pitchFamily="2" charset="2"/>
              </a:rPr>
              <a:t> T0 + 20 </a:t>
            </a:r>
            <a:r>
              <a:rPr lang="en-GB" altLang="it-IT" b="1" dirty="0" err="1" smtClean="0">
                <a:sym typeface="Wingdings" pitchFamily="2" charset="2"/>
              </a:rPr>
              <a:t>hrs</a:t>
            </a:r>
            <a:r>
              <a:rPr lang="en-GB" altLang="it-IT" b="1" dirty="0" smtClean="0">
                <a:sym typeface="Wingdings" pitchFamily="2" charset="2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Archive reference image geometric correction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Requested topographic feature extraction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Map layout compilation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QC</a:t>
            </a:r>
          </a:p>
          <a:p>
            <a:pPr lvl="1">
              <a:spcBef>
                <a:spcPts val="300"/>
              </a:spcBef>
              <a:buFontTx/>
              <a:buNone/>
            </a:pPr>
            <a:r>
              <a:rPr lang="en-GB" altLang="it-IT" sz="2200" dirty="0" smtClean="0"/>
              <a:t>DELINEATION / GRADING MAP</a:t>
            </a:r>
          </a:p>
          <a:p>
            <a:pPr lvl="1">
              <a:spcBef>
                <a:spcPts val="300"/>
              </a:spcBef>
            </a:pPr>
            <a:r>
              <a:rPr lang="en-GB" altLang="it-IT" dirty="0" smtClean="0"/>
              <a:t>Actions (PS) – (</a:t>
            </a:r>
            <a:r>
              <a:rPr lang="en-GB" altLang="it-IT" b="1" dirty="0" smtClean="0"/>
              <a:t>Time:</a:t>
            </a:r>
            <a:r>
              <a:rPr lang="en-GB" altLang="it-IT" dirty="0" smtClean="0"/>
              <a:t> </a:t>
            </a:r>
            <a:r>
              <a:rPr lang="en-GB" altLang="it-IT" b="1" dirty="0" smtClean="0"/>
              <a:t>T0 + 49hrs </a:t>
            </a:r>
            <a:r>
              <a:rPr lang="en-GB" altLang="it-IT" b="1" dirty="0" smtClean="0">
                <a:sym typeface="Wingdings" pitchFamily="2" charset="2"/>
              </a:rPr>
              <a:t> T0 + 58 </a:t>
            </a:r>
            <a:r>
              <a:rPr lang="en-GB" altLang="it-IT" b="1" dirty="0" err="1" smtClean="0">
                <a:sym typeface="Wingdings" pitchFamily="2" charset="2"/>
              </a:rPr>
              <a:t>hrs</a:t>
            </a:r>
            <a:r>
              <a:rPr lang="en-GB" altLang="it-IT" b="1" dirty="0" smtClean="0">
                <a:sym typeface="Wingdings" pitchFamily="2" charset="2"/>
              </a:rPr>
              <a:t>)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Post event image geometric correction (respect to reference)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Damage assessment information extraction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Map layout compilation</a:t>
            </a:r>
          </a:p>
          <a:p>
            <a:pPr lvl="2">
              <a:spcBef>
                <a:spcPts val="300"/>
              </a:spcBef>
            </a:pPr>
            <a:r>
              <a:rPr lang="en-GB" altLang="it-IT" dirty="0" smtClean="0">
                <a:sym typeface="Wingdings" pitchFamily="2" charset="2"/>
              </a:rPr>
              <a:t>QC</a:t>
            </a:r>
            <a:endParaRPr lang="en-GB" altLang="it-IT" dirty="0" smtClean="0"/>
          </a:p>
          <a:p>
            <a:pPr lvl="2">
              <a:spcBef>
                <a:spcPts val="0"/>
              </a:spcBef>
              <a:buFontTx/>
              <a:buNone/>
            </a:pPr>
            <a:endParaRPr lang="en-GB" altLang="it-IT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4/7 </a:t>
            </a:r>
          </a:p>
        </p:txBody>
      </p:sp>
    </p:spTree>
    <p:extLst>
      <p:ext uri="{BB962C8B-B14F-4D97-AF65-F5344CB8AC3E}">
        <p14:creationId xmlns:p14="http://schemas.microsoft.com/office/powerpoint/2010/main" val="29940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5/7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8174462" cy="5774710"/>
          </a:xfrm>
          <a:prstGeom prst="rect">
            <a:avLst/>
          </a:prstGeom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3363" y="835025"/>
            <a:ext cx="3957637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La </a:t>
            </a:r>
            <a:r>
              <a:rPr lang="en-US" altLang="it-IT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Gomera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– Reference Map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Overview</a:t>
            </a:r>
            <a:endParaRPr lang="en-US" altLang="it-IT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61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6/7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8666"/>
            <a:ext cx="8174462" cy="5774710"/>
          </a:xfrm>
          <a:prstGeom prst="rect">
            <a:avLst/>
          </a:prstGeom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33363" y="835025"/>
            <a:ext cx="395763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latin typeface="+mn-lt"/>
              </a:rPr>
              <a:t>La </a:t>
            </a:r>
            <a:r>
              <a:rPr lang="en-US" altLang="it-IT" b="1" dirty="0" err="1">
                <a:latin typeface="+mn-lt"/>
              </a:rPr>
              <a:t>Gomera</a:t>
            </a:r>
            <a:r>
              <a:rPr lang="en-US" altLang="it-IT" b="1" dirty="0">
                <a:latin typeface="+mn-lt"/>
              </a:rPr>
              <a:t> – Delineation </a:t>
            </a:r>
            <a:r>
              <a:rPr lang="en-US" altLang="it-IT" b="1" dirty="0" smtClean="0">
                <a:latin typeface="+mn-lt"/>
              </a:rPr>
              <a:t>Map Overview</a:t>
            </a:r>
            <a:endParaRPr lang="en-US" alt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40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EMSR016 – A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Typical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7/7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0" y="1038666"/>
            <a:ext cx="8174462" cy="5774710"/>
          </a:xfrm>
          <a:prstGeom prst="rect">
            <a:avLst/>
          </a:prstGeom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33363" y="835025"/>
            <a:ext cx="3957637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latin typeface="+mn-lt"/>
              </a:rPr>
              <a:t>La </a:t>
            </a:r>
            <a:r>
              <a:rPr lang="en-US" altLang="it-IT" b="1" dirty="0" err="1">
                <a:latin typeface="+mn-lt"/>
              </a:rPr>
              <a:t>Gomera</a:t>
            </a:r>
            <a:r>
              <a:rPr lang="en-US" altLang="it-IT" b="1" dirty="0">
                <a:latin typeface="+mn-lt"/>
              </a:rPr>
              <a:t> – </a:t>
            </a:r>
            <a:r>
              <a:rPr lang="en-US" altLang="it-IT" b="1" dirty="0" smtClean="0">
                <a:latin typeface="+mn-lt"/>
              </a:rPr>
              <a:t>Grading  Map Overview</a:t>
            </a:r>
            <a:endParaRPr lang="en-US" altLang="it-IT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2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990600" y="5029200"/>
            <a:ext cx="2209800" cy="1295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381000" y="2819400"/>
            <a:ext cx="2819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81000" y="1219200"/>
            <a:ext cx="80772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3352800" y="2819400"/>
            <a:ext cx="5105400" cy="3657600"/>
            <a:chOff x="3352800" y="2819400"/>
            <a:chExt cx="5105400" cy="3657600"/>
          </a:xfrm>
        </p:grpSpPr>
        <p:sp>
          <p:nvSpPr>
            <p:cNvPr id="14" name="Rettangolo 13"/>
            <p:cNvSpPr/>
            <p:nvPr/>
          </p:nvSpPr>
          <p:spPr>
            <a:xfrm>
              <a:off x="3352800" y="2819400"/>
              <a:ext cx="51054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1" y="2890693"/>
              <a:ext cx="4952999" cy="3510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GIO RUSH Activations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652505"/>
              </p:ext>
            </p:extLst>
          </p:nvPr>
        </p:nvGraphicFramePr>
        <p:xfrm>
          <a:off x="457200" y="1295400"/>
          <a:ext cx="7924801" cy="1358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682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  <a:gridCol w="330339"/>
              </a:tblGrid>
              <a:tr h="3274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t-IT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945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June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Jan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Feb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March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April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June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July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Aug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Sept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Oct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Nov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DEC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31076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 smtClean="0">
                          <a:effectLst/>
                        </a:rPr>
                        <a:t>No. </a:t>
                      </a:r>
                      <a:r>
                        <a:rPr lang="it-IT" sz="1100" b="1" u="none" strike="noStrike" dirty="0" err="1">
                          <a:effectLst/>
                        </a:rPr>
                        <a:t>activations</a:t>
                      </a:r>
                      <a:endParaRPr lang="it-IT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053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u="none" strike="noStrike" dirty="0" smtClean="0">
                          <a:effectLst/>
                        </a:rPr>
                        <a:t>No. Maps</a:t>
                      </a:r>
                      <a:endParaRPr lang="it-IT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21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53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60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43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33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32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>
                          <a:solidFill>
                            <a:srgbClr val="0070C0"/>
                          </a:solidFill>
                          <a:effectLst/>
                        </a:rPr>
                        <a:t>67</a:t>
                      </a:r>
                      <a:endParaRPr lang="it-IT" sz="1200" b="1" i="0" u="none" strike="noStrike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148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14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26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34589"/>
              </p:ext>
            </p:extLst>
          </p:nvPr>
        </p:nvGraphicFramePr>
        <p:xfrm>
          <a:off x="457200" y="2855595"/>
          <a:ext cx="2679700" cy="202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1600200"/>
                <a:gridCol w="469900"/>
              </a:tblGrid>
              <a:tr h="449522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TOT. 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ACTIVATIONS </a:t>
                      </a:r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(April 2012 – Oct 2013)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</a:tr>
              <a:tr h="33337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Event</a:t>
                      </a:r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400" u="none" strike="noStrike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type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</a:rPr>
                        <a:t>37%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FIRE</a:t>
                      </a:r>
                      <a:endParaRPr lang="it-IT" sz="16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effectLst/>
                        </a:rPr>
                        <a:t>18%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kern="1200" dirty="0">
                          <a:solidFill>
                            <a:srgbClr val="A76D0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EARTHQUAKE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24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u="none" strike="noStrike" kern="1200" dirty="0">
                          <a:solidFill>
                            <a:srgbClr val="7084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37%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45114"/>
              </p:ext>
            </p:extLst>
          </p:nvPr>
        </p:nvGraphicFramePr>
        <p:xfrm>
          <a:off x="1066800" y="5105400"/>
          <a:ext cx="2057400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2219"/>
                <a:gridCol w="935181"/>
              </a:tblGrid>
              <a:tr h="457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TRIGGERING </a:t>
                      </a:r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ENTITIES</a:t>
                      </a:r>
                      <a:endParaRPr lang="it-IT" sz="1400" b="1" i="1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MS </a:t>
                      </a:r>
                      <a:r>
                        <a:rPr lang="it-IT" sz="1400" u="none" strike="noStrike" dirty="0" err="1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Civil</a:t>
                      </a:r>
                      <a:r>
                        <a:rPr lang="it-IT" sz="1400" u="none" strike="noStrike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  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69%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MIC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27%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JRC</a:t>
                      </a:r>
                      <a:endParaRPr lang="it-IT" sz="14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0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8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0469008"/>
              </p:ext>
            </p:extLst>
          </p:nvPr>
        </p:nvGraphicFramePr>
        <p:xfrm>
          <a:off x="457201" y="1516311"/>
          <a:ext cx="4038599" cy="4560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838200"/>
                <a:gridCol w="1295400"/>
                <a:gridCol w="1066799"/>
              </a:tblGrid>
              <a:tr h="420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COUNTRIES (EC)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NUMBER OF ACTIVATIONS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EVENT TYPE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TRIGGERING </a:t>
                      </a:r>
                      <a:endParaRPr lang="it-IT" sz="1000" dirty="0" smtClean="0">
                        <a:solidFill>
                          <a:schemeClr val="bg1"/>
                        </a:solidFill>
                        <a:effectLst/>
                        <a:highlight>
                          <a:srgbClr val="FF0000"/>
                        </a:highlight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ENTITIES</a:t>
                      </a:r>
                      <a:endParaRPr lang="it-IT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Poland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EURO-2012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MS Civil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Hunagry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Fire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MS Civil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6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Italy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5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Earthquake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Fire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Landslide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62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Bulgaria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Earthquake</a:t>
                      </a:r>
                      <a:r>
                        <a:rPr lang="it-IT" sz="1000" smtClean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smtClean="0">
                          <a:effectLst/>
                        </a:rPr>
                        <a:t> </a:t>
                      </a:r>
                      <a:r>
                        <a:rPr lang="it-IT" sz="1000" dirty="0">
                          <a:effectLst/>
                        </a:rPr>
                        <a:t>Industrial </a:t>
                      </a:r>
                      <a:r>
                        <a:rPr lang="it-IT" sz="1000" dirty="0" err="1" smtClean="0">
                          <a:effectLst/>
                        </a:rPr>
                        <a:t>accident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 </a:t>
                      </a:r>
                      <a:r>
                        <a:rPr lang="it-IT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endParaRPr lang="it-IT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760" marR="35760" marT="0" marB="0"/>
                </a:tc>
              </a:tr>
              <a:tr h="32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Fire</a:t>
                      </a:r>
                      <a:r>
                        <a:rPr lang="it-IT" sz="1000" dirty="0">
                          <a:effectLst/>
                        </a:rPr>
                        <a:t>, </a:t>
                      </a: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Sweden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Portugal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Fire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Romania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Fire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Slovenia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United Kingdom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Flood, Fire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Croatia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Netherland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Coronation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Germany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12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Czech Republic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smtClean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39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France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</a:tbl>
          </a:graphicData>
        </a:graphic>
      </p:graphicFrame>
      <p:graphicFrame>
        <p:nvGraphicFramePr>
          <p:cNvPr id="6" name="Segnaposto contenuto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1339493"/>
              </p:ext>
            </p:extLst>
          </p:nvPr>
        </p:nvGraphicFramePr>
        <p:xfrm>
          <a:off x="4648200" y="1516311"/>
          <a:ext cx="4038599" cy="4648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7534"/>
                <a:gridCol w="856183"/>
                <a:gridCol w="1233388"/>
                <a:gridCol w="951494"/>
              </a:tblGrid>
              <a:tr h="4444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COUNTRIES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(NOT EC)</a:t>
                      </a: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NUMBER OF ACTIVATIONS</a:t>
                      </a: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EVENT TYPE</a:t>
                      </a:r>
                    </a:p>
                  </a:txBody>
                  <a:tcPr marL="35760" marR="3576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TRIGGERING </a:t>
                      </a:r>
                      <a:r>
                        <a:rPr lang="it-IT" sz="1000" b="1" kern="1200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ENTITIES</a:t>
                      </a:r>
                    </a:p>
                  </a:txBody>
                  <a:tcPr marL="35760" marR="35760" marT="0" marB="0">
                    <a:solidFill>
                      <a:srgbClr val="FF0000"/>
                    </a:solidFill>
                  </a:tcPr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Myanmar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MIC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Jordan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6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Refugees</a:t>
                      </a:r>
                      <a:r>
                        <a:rPr lang="it-IT" sz="1000" dirty="0">
                          <a:effectLst/>
                        </a:rPr>
                        <a:t> camp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MS Civil (5), MIC (1)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Congo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Refugees</a:t>
                      </a:r>
                      <a:r>
                        <a:rPr lang="it-IT" sz="1000" dirty="0">
                          <a:effectLst/>
                        </a:rPr>
                        <a:t> camp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5300" algn="l"/>
                        </a:tabLs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Turkey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Lebanon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34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Syria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Refugees camp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r>
                        <a:rPr lang="it-IT" sz="1000" dirty="0">
                          <a:effectLst/>
                        </a:rPr>
                        <a:t>, MIC, JRC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Philippines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Niger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Cameroon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JRC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22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Madagascar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Industrial accident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488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India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River bed detection, 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MS </a:t>
                      </a:r>
                      <a:r>
                        <a:rPr lang="it-IT" sz="1000" dirty="0" err="1">
                          <a:effectLst/>
                        </a:rPr>
                        <a:t>Civil</a:t>
                      </a:r>
                      <a:r>
                        <a:rPr lang="it-IT" sz="1000" dirty="0">
                          <a:effectLst/>
                        </a:rPr>
                        <a:t>, 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Bangladesh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Tropical Cyclone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53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Mozambique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Flood</a:t>
                      </a:r>
                      <a:endParaRPr lang="it-IT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  <a:tr h="244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Cambodia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 err="1">
                          <a:effectLst/>
                        </a:rPr>
                        <a:t>Flood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MIC</a:t>
                      </a:r>
                      <a:endParaRPr lang="it-IT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60" marR="35760" marT="0" marB="0"/>
                </a:tc>
              </a:tr>
            </a:tbl>
          </a:graphicData>
        </a:graphic>
      </p:graphicFrame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 RUSH Activations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10597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Inside  Europe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105979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0070C0"/>
                </a:solidFill>
              </a:rPr>
              <a:t>Outside</a:t>
            </a:r>
            <a:r>
              <a:rPr lang="it-IT" sz="2400" b="1" dirty="0" smtClean="0">
                <a:solidFill>
                  <a:srgbClr val="0070C0"/>
                </a:solidFill>
              </a:rPr>
              <a:t>  Europe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09575" y="4794250"/>
            <a:ext cx="5762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GIO EMS TEAM on duty operator</a:t>
            </a:r>
          </a:p>
          <a:p>
            <a:pPr eaLnBrk="1" hangingPunct="1"/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</a:t>
            </a:r>
            <a:r>
              <a:rPr lang="en-US" altLang="it-IT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en-US" altLang="it-IT" sz="1800" dirty="0">
                <a:latin typeface="+mn-lt"/>
                <a:hlinkClick r:id="rId2"/>
              </a:rPr>
              <a:t>rush@ems-gmes.eu</a:t>
            </a:r>
            <a:r>
              <a:rPr lang="en-US" altLang="it-IT" sz="1800" dirty="0">
                <a:latin typeface="+mn-lt"/>
              </a:rPr>
              <a:t> </a:t>
            </a:r>
          </a:p>
          <a:p>
            <a:pPr eaLnBrk="1" hangingPunct="1"/>
            <a:r>
              <a:rPr lang="en-US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WEB</a:t>
            </a:r>
            <a:r>
              <a:rPr lang="en-US" altLang="it-IT" sz="18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 </a:t>
            </a:r>
            <a:r>
              <a:rPr lang="it-IT" altLang="it-IT" sz="1800" dirty="0">
                <a:solidFill>
                  <a:srgbClr val="FF0000"/>
                </a:solidFill>
                <a:latin typeface="+mn-lt"/>
                <a:hlinkClick r:id="rId3"/>
              </a:rPr>
              <a:t>http://PORTAL.EMS-GMES.EU</a:t>
            </a:r>
            <a:endParaRPr lang="it-IT" altLang="it-IT" sz="1800" dirty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Phone: +39 06 4069 4500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03224" y="1582738"/>
            <a:ext cx="422671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ECHO duty </a:t>
            </a:r>
            <a:r>
              <a:rPr lang="it-IT" altLang="it-IT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officers</a:t>
            </a:r>
            <a:endParaRPr lang="it-IT" altLang="it-IT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Mail: </a:t>
            </a:r>
            <a:r>
              <a:rPr lang="it-IT" altLang="it-IT" sz="2000" dirty="0">
                <a:latin typeface="+mn-lt"/>
                <a:hlinkClick r:id="rId4"/>
              </a:rPr>
              <a:t>echo-mic@ec.europa.eu</a:t>
            </a:r>
            <a:r>
              <a:rPr lang="it-IT" altLang="it-IT" sz="2000" dirty="0">
                <a:latin typeface="+mn-lt"/>
              </a:rPr>
              <a:t>  </a:t>
            </a:r>
          </a:p>
          <a:p>
            <a:pPr eaLnBrk="1" hangingPunct="1"/>
            <a:r>
              <a:rPr lang="en-GB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Phone: +32 2 292 2222</a:t>
            </a:r>
            <a:endParaRPr lang="it-IT" alt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32127" y="2550694"/>
            <a:ext cx="66659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it-IT" sz="20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/>
            <a:r>
              <a:rPr lang="en-US" alt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Geospatial Emergency Management TEAM</a:t>
            </a: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</a:t>
            </a:r>
            <a:r>
              <a:rPr lang="it-IT" altLang="it-IT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it-IT" altLang="it-IT" sz="1800" dirty="0">
                <a:latin typeface="+mn-lt"/>
                <a:hlinkClick r:id="rId5"/>
              </a:rPr>
              <a:t>gio-ems-rush@jrc.ec.europa.eu</a:t>
            </a:r>
            <a:r>
              <a:rPr lang="it-IT" altLang="it-IT" sz="1800" dirty="0">
                <a:latin typeface="+mn-lt"/>
              </a:rPr>
              <a:t>  </a:t>
            </a:r>
            <a:endParaRPr lang="it-IT" altLang="it-IT" sz="1800" dirty="0" smtClean="0">
              <a:latin typeface="+mn-lt"/>
            </a:endParaRPr>
          </a:p>
          <a:p>
            <a:pPr eaLnBrk="1" hangingPunct="1"/>
            <a:endParaRPr lang="it-IT" altLang="it-IT" sz="1800" dirty="0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44488" y="1252538"/>
            <a:ext cx="8570912" cy="2633662"/>
          </a:xfrm>
          <a:prstGeom prst="roundRect">
            <a:avLst>
              <a:gd name="adj" fmla="val 838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01625" y="4595813"/>
            <a:ext cx="8583612" cy="1582737"/>
          </a:xfrm>
          <a:prstGeom prst="roundRect">
            <a:avLst>
              <a:gd name="adj" fmla="val 838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71475" y="4038600"/>
            <a:ext cx="6486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After the activation receipt and authorization from MIC</a:t>
            </a:r>
          </a:p>
        </p:txBody>
      </p:sp>
      <p:sp>
        <p:nvSpPr>
          <p:cNvPr id="12" name="Titolo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>
                <a:solidFill>
                  <a:srgbClr val="990000"/>
                </a:solidFill>
              </a:rPr>
              <a:t>Operational Functional Contacts</a:t>
            </a:r>
            <a:endParaRPr lang="it-IT" dirty="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20" y="1582346"/>
            <a:ext cx="2666786" cy="19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2: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Live Demonstration: GIO Emergency services 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[40 </a:t>
            </a:r>
            <a:r>
              <a:rPr lang="en-GB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spcBef>
                <a:spcPts val="200"/>
              </a:spcBef>
              <a:buNone/>
            </a:pPr>
            <a:r>
              <a:rPr lang="en-GB" sz="2200" dirty="0"/>
              <a:t>Topics: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/>
              <a:t>Portfolio and </a:t>
            </a:r>
            <a:r>
              <a:rPr lang="en-GB" sz="2200" dirty="0" smtClean="0"/>
              <a:t>Products  </a:t>
            </a:r>
            <a:r>
              <a:rPr lang="en-GB" sz="2200" dirty="0"/>
              <a:t>analysis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/>
              <a:t>How </a:t>
            </a:r>
            <a:r>
              <a:rPr lang="en-GB" sz="2200" dirty="0" smtClean="0"/>
              <a:t>to access the </a:t>
            </a:r>
            <a:r>
              <a:rPr lang="en-GB" sz="2200" dirty="0"/>
              <a:t>service (SRF compilation</a:t>
            </a:r>
            <a:r>
              <a:rPr lang="en-GB" sz="2200" dirty="0" smtClean="0"/>
              <a:t>)</a:t>
            </a:r>
          </a:p>
          <a:p>
            <a:pPr lvl="1">
              <a:spcBef>
                <a:spcPts val="200"/>
              </a:spcBef>
            </a:pPr>
            <a:r>
              <a:rPr lang="en-GB" sz="2200" dirty="0" smtClean="0"/>
              <a:t>User Feed Back </a:t>
            </a:r>
            <a:endParaRPr lang="it-IT" sz="2200" dirty="0"/>
          </a:p>
          <a:p>
            <a:pPr marL="0" lvl="0" indent="0">
              <a:spcBef>
                <a:spcPts val="200"/>
              </a:spcBef>
              <a:buNone/>
            </a:pPr>
            <a:r>
              <a:rPr lang="en-US" sz="2200" dirty="0"/>
              <a:t>Tools: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/>
              <a:t>GIO EMS Portal </a:t>
            </a:r>
          </a:p>
          <a:p>
            <a:pPr marL="714375" lvl="1" indent="0">
              <a:spcBef>
                <a:spcPts val="200"/>
              </a:spcBef>
              <a:buNone/>
            </a:pPr>
            <a:r>
              <a:rPr lang="en-GB" sz="2200" dirty="0"/>
              <a:t>(URL: </a:t>
            </a:r>
            <a:r>
              <a:rPr lang="en-US" sz="2200" u="sng" dirty="0">
                <a:hlinkClick r:id="rId2"/>
              </a:rPr>
              <a:t>http://emergency.</a:t>
            </a:r>
          </a:p>
          <a:p>
            <a:pPr marL="714375" lvl="1" indent="0">
              <a:spcBef>
                <a:spcPts val="200"/>
              </a:spcBef>
              <a:buNone/>
            </a:pPr>
            <a:r>
              <a:rPr lang="en-US" sz="2200" u="sng" dirty="0">
                <a:hlinkClick r:id="rId2"/>
              </a:rPr>
              <a:t>copernicus.eu/mapping/</a:t>
            </a:r>
            <a:r>
              <a:rPr lang="en-US" sz="2200" dirty="0"/>
              <a:t>)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/>
              <a:t>Printed map </a:t>
            </a:r>
            <a:r>
              <a:rPr lang="en-GB" sz="2200" dirty="0" smtClean="0"/>
              <a:t>package</a:t>
            </a:r>
          </a:p>
          <a:p>
            <a:pPr lvl="1">
              <a:spcBef>
                <a:spcPts val="200"/>
              </a:spcBef>
            </a:pPr>
            <a:r>
              <a:rPr lang="en-GB" sz="2200" dirty="0" smtClean="0"/>
              <a:t>GIO EMS USER GUIDE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28256" cy="4830763"/>
          </a:xfrm>
        </p:spPr>
        <p:txBody>
          <a:bodyPr/>
          <a:lstStyle/>
          <a:p>
            <a:pPr marL="0" indent="0">
              <a:buNone/>
            </a:pPr>
            <a:r>
              <a:rPr lang="en-GB" sz="2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Module 3: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Exercise: </a:t>
            </a:r>
            <a:r>
              <a:rPr lang="en-GB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Scenario Analysis and Service Activation </a:t>
            </a:r>
            <a:r>
              <a:rPr lang="en-GB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[1h, 25 </a:t>
            </a:r>
            <a:r>
              <a:rPr lang="en-GB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mins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</a:t>
            </a:r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spcBef>
                <a:spcPts val="200"/>
              </a:spcBef>
              <a:buNone/>
            </a:pPr>
            <a:r>
              <a:rPr lang="en-GB" sz="2200" dirty="0"/>
              <a:t>Topics: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/>
              <a:t>Scenario analysis </a:t>
            </a:r>
            <a:endParaRPr lang="en-GB" sz="2200" dirty="0" smtClean="0"/>
          </a:p>
          <a:p>
            <a:pPr lvl="1">
              <a:spcBef>
                <a:spcPts val="200"/>
              </a:spcBef>
            </a:pPr>
            <a:r>
              <a:rPr lang="en-GB" sz="2200" dirty="0" smtClean="0"/>
              <a:t>AOIs definition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 smtClean="0"/>
              <a:t>Products </a:t>
            </a:r>
            <a:r>
              <a:rPr lang="en-GB" sz="2200" dirty="0"/>
              <a:t>selection 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GB" sz="2200" dirty="0"/>
              <a:t>SRF compilation</a:t>
            </a:r>
            <a:endParaRPr lang="it-IT" sz="2200" dirty="0"/>
          </a:p>
          <a:p>
            <a:pPr marL="0" lvl="0" indent="0">
              <a:spcBef>
                <a:spcPts val="200"/>
              </a:spcBef>
              <a:buNone/>
            </a:pPr>
            <a:r>
              <a:rPr lang="en-US" sz="2200" dirty="0"/>
              <a:t>Tools:</a:t>
            </a:r>
            <a:endParaRPr lang="it-IT" sz="2200" dirty="0"/>
          </a:p>
          <a:p>
            <a:pPr lvl="1">
              <a:spcBef>
                <a:spcPts val="200"/>
              </a:spcBef>
            </a:pPr>
            <a:r>
              <a:rPr lang="en-US" sz="2200" dirty="0"/>
              <a:t>Doc file dossier:</a:t>
            </a:r>
            <a:endParaRPr lang="it-IT" sz="2200" dirty="0"/>
          </a:p>
          <a:p>
            <a:pPr lvl="2">
              <a:spcBef>
                <a:spcPts val="200"/>
              </a:spcBef>
            </a:pPr>
            <a:r>
              <a:rPr lang="en-US" sz="2200" dirty="0"/>
              <a:t>Scenario description</a:t>
            </a:r>
            <a:endParaRPr lang="it-IT" sz="2200" dirty="0"/>
          </a:p>
          <a:p>
            <a:pPr lvl="2">
              <a:spcBef>
                <a:spcPts val="200"/>
              </a:spcBef>
            </a:pPr>
            <a:r>
              <a:rPr lang="en-US" sz="2200" dirty="0"/>
              <a:t>Service Request </a:t>
            </a:r>
            <a:r>
              <a:rPr lang="en-US" sz="2200" dirty="0" smtClean="0"/>
              <a:t>Form</a:t>
            </a:r>
            <a:endParaRPr lang="it-IT" sz="2200" dirty="0"/>
          </a:p>
          <a:p>
            <a:pPr lvl="2">
              <a:spcBef>
                <a:spcPts val="200"/>
              </a:spcBef>
            </a:pPr>
            <a:r>
              <a:rPr lang="en-US" sz="2200" dirty="0"/>
              <a:t>User Feedback </a:t>
            </a:r>
            <a:r>
              <a:rPr lang="en-US" sz="2200" dirty="0" smtClean="0"/>
              <a:t>Form</a:t>
            </a:r>
            <a:endParaRPr lang="it-IT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 – Demo and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57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38513"/>
            <a:ext cx="7967751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 EMS Non-RUSH mode</a:t>
            </a:r>
            <a:endParaRPr lang="it-I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446088" indent="-446088"/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On-demand provision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geo-spatial information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based on satellite data analysis</a:t>
            </a:r>
          </a:p>
          <a:p>
            <a:pPr marL="446088" indent="-446088"/>
            <a:r>
              <a:rPr lang="en-GB" dirty="0" smtClean="0"/>
              <a:t>Responding to similar event types as RUSH mode but in a different time frame:</a:t>
            </a:r>
          </a:p>
          <a:p>
            <a:pPr marL="846138" lvl="1" indent="-446088"/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Focus on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preparedness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post-response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 phase (non-critical time and delivery requirements)</a:t>
            </a:r>
          </a:p>
          <a:p>
            <a:pPr marL="446088" indent="-446088"/>
            <a:r>
              <a:rPr lang="en-GB" b="1" dirty="0" smtClean="0"/>
              <a:t>Tailored products designed to satisfy various specific user needs</a:t>
            </a:r>
            <a:endParaRPr lang="en-GB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46088" indent="-446088"/>
            <a:endParaRPr lang="en-GB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98056"/>
            <a:ext cx="2019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9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916237"/>
            <a:ext cx="6810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 descr="Immagine1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0993" y="4558356"/>
            <a:ext cx="4598095" cy="224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>
                <a:solidFill>
                  <a:schemeClr val="tx2">
                    <a:lumMod val="50000"/>
                  </a:schemeClr>
                </a:solidFill>
              </a:rPr>
              <a:t>The Operational Workflow</a:t>
            </a:r>
            <a:endParaRPr lang="it-IT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58" y="3635375"/>
            <a:ext cx="918163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876" y="5167501"/>
            <a:ext cx="1726612" cy="142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Immagine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20"/>
          <a:stretch>
            <a:fillRect/>
          </a:stretch>
        </p:blipFill>
        <p:spPr bwMode="auto">
          <a:xfrm>
            <a:off x="604230" y="1124744"/>
            <a:ext cx="4615842" cy="146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in giù 3"/>
          <p:cNvSpPr/>
          <p:nvPr/>
        </p:nvSpPr>
        <p:spPr>
          <a:xfrm>
            <a:off x="7773490" y="4653136"/>
            <a:ext cx="326901" cy="576064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7413798" y="2988020"/>
            <a:ext cx="864096" cy="521891"/>
            <a:chOff x="6156176" y="1898997"/>
            <a:chExt cx="864096" cy="521891"/>
          </a:xfrm>
        </p:grpSpPr>
        <p:sp>
          <p:nvSpPr>
            <p:cNvPr id="7" name="Rettangolo arrotondato 6"/>
            <p:cNvSpPr/>
            <p:nvPr/>
          </p:nvSpPr>
          <p:spPr>
            <a:xfrm>
              <a:off x="6156176" y="1898997"/>
              <a:ext cx="864096" cy="521891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C00000"/>
                </a:solidFill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6228184" y="1916832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 smtClean="0">
                  <a:solidFill>
                    <a:schemeClr val="bg1"/>
                  </a:solidFill>
                </a:rPr>
                <a:t>  EMSN TENDER</a:t>
              </a:r>
              <a:endParaRPr lang="it-IT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0" y="2808022"/>
            <a:ext cx="3467210" cy="13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ccia a destra 19"/>
          <p:cNvSpPr/>
          <p:nvPr/>
        </p:nvSpPr>
        <p:spPr>
          <a:xfrm>
            <a:off x="6871440" y="3275807"/>
            <a:ext cx="444840" cy="198254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47" descr="Immagine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2555875"/>
            <a:ext cx="2465387" cy="18002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79493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Service Timeline Parameters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391642" y="3140968"/>
            <a:ext cx="8752358" cy="3384376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Tender for contract: normally 30 days (from service contract)</a:t>
            </a:r>
          </a:p>
          <a:p>
            <a:pPr lvl="1"/>
            <a:r>
              <a:rPr lang="en-GB" dirty="0" smtClean="0"/>
              <a:t>Competition between 3 Qualified consortia of Service Providers</a:t>
            </a:r>
          </a:p>
          <a:p>
            <a:pPr lvl="1"/>
            <a:r>
              <a:rPr lang="en-GB" dirty="0" smtClean="0"/>
              <a:t>Based on best financial and technical offer criteria</a:t>
            </a:r>
          </a:p>
          <a:p>
            <a:pPr lvl="1"/>
            <a:r>
              <a:rPr lang="en-GB" dirty="0" smtClean="0"/>
              <a:t>Service delivery time: 30 days (calendar days after signature of a specific contract)</a:t>
            </a:r>
          </a:p>
          <a:p>
            <a:pPr marL="342900" lvl="1" indent="-342900">
              <a:buClr>
                <a:srgbClr val="0066CC"/>
              </a:buClr>
            </a:pPr>
            <a:r>
              <a:rPr lang="en-GB" dirty="0" smtClean="0"/>
              <a:t>Service availability for requests: </a:t>
            </a:r>
            <a:r>
              <a:rPr lang="en-GB" b="1" dirty="0" smtClean="0"/>
              <a:t>10 hours / 5 working days    	 				         </a:t>
            </a:r>
            <a:r>
              <a:rPr lang="en-GB" dirty="0" smtClean="0">
                <a:solidFill>
                  <a:srgbClr val="990000"/>
                </a:solidFill>
              </a:rPr>
              <a:t>(</a:t>
            </a:r>
            <a:r>
              <a:rPr lang="en-GB" b="1" i="1" dirty="0" smtClean="0">
                <a:solidFill>
                  <a:srgbClr val="990000"/>
                </a:solidFill>
              </a:rPr>
              <a:t>RUSH: 24 hours / 7 days</a:t>
            </a:r>
            <a:r>
              <a:rPr lang="en-GB" dirty="0" smtClean="0">
                <a:solidFill>
                  <a:srgbClr val="990000"/>
                </a:solidFill>
              </a:rPr>
              <a:t>) </a:t>
            </a:r>
            <a:r>
              <a:rPr lang="en-GB" b="1" dirty="0" smtClean="0"/>
              <a:t>	</a:t>
            </a:r>
          </a:p>
          <a:p>
            <a:pPr marL="457200" lvl="1" indent="0">
              <a:buFontTx/>
              <a:buNone/>
            </a:pPr>
            <a:endParaRPr lang="en-GB" dirty="0" smtClean="0"/>
          </a:p>
          <a:p>
            <a:pPr marL="457200" lvl="1" indent="0"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FontTx/>
              <a:buNone/>
            </a:pPr>
            <a:endParaRPr lang="en-GB" b="1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Zástupný symbol pro obsah 1"/>
          <p:cNvSpPr txBox="1">
            <a:spLocks/>
          </p:cNvSpPr>
          <p:nvPr/>
        </p:nvSpPr>
        <p:spPr>
          <a:xfrm>
            <a:off x="323528" y="1340768"/>
            <a:ext cx="8712968" cy="648072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0066CC"/>
              </a:buClr>
            </a:pPr>
            <a:r>
              <a:rPr lang="en-GB" dirty="0" smtClean="0"/>
              <a:t>Target delivery time: </a:t>
            </a:r>
            <a:r>
              <a:rPr lang="en-GB" b="1" dirty="0" smtClean="0"/>
              <a:t>8 weeks  </a:t>
            </a:r>
            <a:r>
              <a:rPr lang="en-GB" b="1" dirty="0">
                <a:solidFill>
                  <a:srgbClr val="990000"/>
                </a:solidFill>
              </a:rPr>
              <a:t>	</a:t>
            </a:r>
            <a:r>
              <a:rPr lang="en-GB" dirty="0" smtClean="0">
                <a:solidFill>
                  <a:srgbClr val="990000"/>
                </a:solidFill>
              </a:rPr>
              <a:t>(</a:t>
            </a:r>
            <a:r>
              <a:rPr lang="en-GB" b="1" i="1" dirty="0" smtClean="0">
                <a:solidFill>
                  <a:srgbClr val="990000"/>
                </a:solidFill>
              </a:rPr>
              <a:t>RUSH: hours to days, 3h, 24h)</a:t>
            </a:r>
            <a:endParaRPr lang="en-GB" b="1" dirty="0" smtClean="0"/>
          </a:p>
          <a:p>
            <a:pPr marL="0" indent="0">
              <a:buFontTx/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9" y="1988840"/>
            <a:ext cx="8132789" cy="115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8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304800" y="4077072"/>
            <a:ext cx="8507413" cy="2323728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it-IT" sz="16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300192" y="3933056"/>
            <a:ext cx="2227146" cy="3460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it-IT" sz="1600" b="1" dirty="0">
                <a:solidFill>
                  <a:schemeClr val="bg1"/>
                </a:solidFill>
              </a:rPr>
              <a:t>Service </a:t>
            </a:r>
            <a:r>
              <a:rPr lang="it-IT" sz="1600" b="1" dirty="0" smtClean="0">
                <a:solidFill>
                  <a:schemeClr val="bg1"/>
                </a:solidFill>
              </a:rPr>
              <a:t>Providers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Involved Actors</a:t>
            </a:r>
          </a:p>
        </p:txBody>
      </p:sp>
      <p:sp>
        <p:nvSpPr>
          <p:cNvPr id="6" name="Zástupný symbol pro obsah 1"/>
          <p:cNvSpPr txBox="1">
            <a:spLocks/>
          </p:cNvSpPr>
          <p:nvPr/>
        </p:nvSpPr>
        <p:spPr>
          <a:xfrm>
            <a:off x="449786" y="4077073"/>
            <a:ext cx="8305800" cy="232372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Providers (SPs)</a:t>
            </a:r>
          </a:p>
          <a:p>
            <a:pPr lvl="1" algn="just"/>
            <a:r>
              <a:rPr lang="en-GB" dirty="0" smtClean="0"/>
              <a:t>Bid in tenders</a:t>
            </a:r>
          </a:p>
          <a:p>
            <a:pPr lvl="1" algn="just"/>
            <a:r>
              <a:rPr lang="en-GB" dirty="0" smtClean="0"/>
              <a:t>EO data elaboration and production</a:t>
            </a:r>
          </a:p>
          <a:p>
            <a:pPr lvl="1" algn="just"/>
            <a:r>
              <a:rPr lang="en-GB" dirty="0" smtClean="0"/>
              <a:t>Map delivery to JRC for Quality Check </a:t>
            </a:r>
          </a:p>
          <a:p>
            <a:pPr lvl="1" algn="just"/>
            <a:r>
              <a:rPr lang="en-GB" dirty="0" smtClean="0"/>
              <a:t>Updating maps in case of JRC request 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265876"/>
            <a:ext cx="8488685" cy="2739188"/>
          </a:xfrm>
        </p:spPr>
        <p:txBody>
          <a:bodyPr>
            <a:noAutofit/>
          </a:bodyPr>
          <a:lstStyle/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GB" sz="2400" dirty="0" smtClean="0"/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Authorized Users (AU)</a:t>
            </a:r>
            <a:r>
              <a:rPr lang="en-GB" sz="2400" b="1" dirty="0"/>
              <a:t> </a:t>
            </a:r>
            <a:r>
              <a:rPr lang="en-GB" sz="2400" dirty="0"/>
              <a:t>are the main beneficiaries of the GIO-EMS </a:t>
            </a:r>
            <a:r>
              <a:rPr lang="en-GB" sz="2400" dirty="0" smtClean="0"/>
              <a:t>services</a:t>
            </a:r>
            <a:endParaRPr lang="en-GB" sz="2400" dirty="0"/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ERCC </a:t>
            </a:r>
            <a:r>
              <a:rPr lang="en-GB" sz="2400" dirty="0">
                <a:cs typeface="Times New Roman" pitchFamily="18" charset="0"/>
              </a:rPr>
              <a:t>is the operational coordinator of the GIO </a:t>
            </a:r>
            <a:r>
              <a:rPr lang="en-GB" sz="2400" dirty="0" smtClean="0">
                <a:cs typeface="Times New Roman" pitchFamily="18" charset="0"/>
              </a:rPr>
              <a:t>EMS</a:t>
            </a:r>
            <a:endParaRPr lang="en-GB" sz="2400" dirty="0">
              <a:cs typeface="Times New Roman" pitchFamily="18" charset="0"/>
            </a:endParaRPr>
          </a:p>
          <a:p>
            <a:pPr marL="493713" lvl="2" indent="-436563" algn="just">
              <a:spcBef>
                <a:spcPts val="400"/>
              </a:spcBef>
              <a:spcAft>
                <a:spcPts val="400"/>
              </a:spcAft>
              <a:buSzPct val="90000"/>
              <a:buBlip>
                <a:blip r:embed="rId4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DG JRC</a:t>
            </a:r>
            <a:r>
              <a:rPr lang="en-GB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the technical and administrative coordinator of </a:t>
            </a:r>
            <a:r>
              <a:rPr lang="en-GB" sz="2400" dirty="0" smtClean="0">
                <a:cs typeface="Times New Roman" pitchFamily="18" charset="0"/>
              </a:rPr>
              <a:t>GIO-EMS – Responsible of </a:t>
            </a:r>
            <a:r>
              <a:rPr lang="en-GB" sz="2400" b="1" dirty="0">
                <a:solidFill>
                  <a:srgbClr val="C00000"/>
                </a:solidFill>
                <a:cs typeface="Times New Roman" pitchFamily="18" charset="0"/>
              </a:rPr>
              <a:t>Tender calls </a:t>
            </a:r>
            <a:r>
              <a:rPr lang="en-GB" sz="2400" dirty="0">
                <a:cs typeface="Times New Roman" pitchFamily="18" charset="0"/>
              </a:rPr>
              <a:t>for mapping activations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r>
              <a:rPr lang="en-GB" sz="2400" dirty="0">
                <a:cs typeface="Times New Roman" pitchFamily="18" charset="0"/>
              </a:rPr>
              <a:t>The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ESA 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GSC-DAP</a:t>
            </a:r>
            <a:r>
              <a:rPr lang="en-GB" sz="2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GB" sz="2400" dirty="0">
                <a:cs typeface="Times New Roman" pitchFamily="18" charset="0"/>
              </a:rPr>
              <a:t>is responsible for EO data provision</a:t>
            </a:r>
          </a:p>
          <a:p>
            <a:pPr marL="493713" indent="-436563" algn="just">
              <a:spcBef>
                <a:spcPts val="400"/>
              </a:spcBef>
              <a:spcAft>
                <a:spcPts val="400"/>
              </a:spcAft>
              <a:buBlip>
                <a:blip r:embed="rId4"/>
              </a:buBlip>
            </a:pPr>
            <a:endParaRPr lang="en-GB" sz="24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1"/>
          <p:cNvSpPr txBox="1">
            <a:spLocks/>
          </p:cNvSpPr>
          <p:nvPr/>
        </p:nvSpPr>
        <p:spPr>
          <a:xfrm>
            <a:off x="381000" y="1151015"/>
            <a:ext cx="4114800" cy="28540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Product types: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457200" lvl="1" indent="0">
              <a:buFontTx/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418602"/>
            <a:ext cx="2952328" cy="284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4"/>
          <p:cNvSpPr txBox="1"/>
          <p:nvPr/>
        </p:nvSpPr>
        <p:spPr>
          <a:xfrm>
            <a:off x="755576" y="1614245"/>
            <a:ext cx="3672408" cy="400110"/>
          </a:xfrm>
          <a:prstGeom prst="rect">
            <a:avLst/>
          </a:prstGeom>
          <a:solidFill>
            <a:srgbClr val="00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Reference Maps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9" name="TextovéPole 6"/>
          <p:cNvSpPr txBox="1"/>
          <p:nvPr/>
        </p:nvSpPr>
        <p:spPr>
          <a:xfrm>
            <a:off x="751756" y="2228310"/>
            <a:ext cx="367240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</a:rPr>
              <a:t>Pre-disaster Situation Maps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0" name="TextovéPole 7"/>
          <p:cNvSpPr txBox="1"/>
          <p:nvPr/>
        </p:nvSpPr>
        <p:spPr>
          <a:xfrm>
            <a:off x="751756" y="3491039"/>
            <a:ext cx="36724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smtClean="0">
                <a:solidFill>
                  <a:schemeClr val="bg1"/>
                </a:solidFill>
              </a:rPr>
              <a:t>Post-disaster Situation Maps</a:t>
            </a:r>
            <a:endParaRPr lang="en-GB" sz="2000" b="1">
              <a:solidFill>
                <a:schemeClr val="bg1"/>
              </a:solidFill>
            </a:endParaRPr>
          </a:p>
        </p:txBody>
      </p:sp>
      <p:sp>
        <p:nvSpPr>
          <p:cNvPr id="11" name="TextovéPole 8"/>
          <p:cNvSpPr txBox="1"/>
          <p:nvPr/>
        </p:nvSpPr>
        <p:spPr>
          <a:xfrm>
            <a:off x="751756" y="2882945"/>
            <a:ext cx="367240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Reference Maps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4" name="Rettangolo 14"/>
          <p:cNvSpPr>
            <a:spLocks noChangeArrowheads="1"/>
          </p:cNvSpPr>
          <p:nvPr/>
        </p:nvSpPr>
        <p:spPr bwMode="auto">
          <a:xfrm>
            <a:off x="4902944" y="4564635"/>
            <a:ext cx="2362200" cy="3121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 smtClean="0">
                <a:solidFill>
                  <a:schemeClr val="bg1"/>
                </a:solidFill>
                <a:cs typeface="Times New Roman" pitchFamily="18" charset="0"/>
              </a:rPr>
              <a:t>Delineation and Grading</a:t>
            </a:r>
            <a:endParaRPr lang="en-GB" sz="1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9" name="Segnaposto contenuto 3" descr="EMSN-001_00Chios_02GRADING_01DETAIL_v1_20120818_GRC_FI_15k_100dpi.jpg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6108" y="4961452"/>
            <a:ext cx="1387628" cy="980187"/>
          </a:xfrm>
        </p:spPr>
      </p:pic>
      <p:pic>
        <p:nvPicPr>
          <p:cNvPr id="21" name="Segnaposto contenuto 3" descr="EMSN-001_00Chios_02GRADING_00OVERVIEW-AOI1_4_v3_20120818_GRC_FI_25k_100dpi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4961452"/>
            <a:ext cx="1498432" cy="105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6553200" cy="533400"/>
          </a:xfrm>
        </p:spPr>
        <p:txBody>
          <a:bodyPr/>
          <a:lstStyle/>
          <a:p>
            <a:r>
              <a:rPr lang="it-IT" dirty="0" smtClean="0"/>
              <a:t>Service Portfolio</a:t>
            </a:r>
          </a:p>
        </p:txBody>
      </p:sp>
      <p:sp>
        <p:nvSpPr>
          <p:cNvPr id="16" name="Zástupný symbol pro obsah 1"/>
          <p:cNvSpPr txBox="1">
            <a:spLocks/>
          </p:cNvSpPr>
          <p:nvPr/>
        </p:nvSpPr>
        <p:spPr>
          <a:xfrm>
            <a:off x="457200" y="3861048"/>
            <a:ext cx="4038600" cy="278318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3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/>
              <a:t>Technical Specification:</a:t>
            </a:r>
          </a:p>
          <a:p>
            <a:r>
              <a:rPr lang="en-GB" sz="2000" b="1" dirty="0" smtClean="0"/>
              <a:t>Overview maps</a:t>
            </a:r>
          </a:p>
          <a:p>
            <a:pPr lvl="1"/>
            <a:r>
              <a:rPr lang="en-GB" sz="1800" dirty="0" smtClean="0"/>
              <a:t>Scale 1:25.000 – 1:500.000</a:t>
            </a:r>
          </a:p>
          <a:p>
            <a:pPr lvl="1"/>
            <a:r>
              <a:rPr lang="en-GB" sz="1800" dirty="0" smtClean="0"/>
              <a:t>Area approx. 200 – 100.000 km</a:t>
            </a:r>
            <a:r>
              <a:rPr lang="en-GB" sz="1800" baseline="30000" dirty="0" smtClean="0"/>
              <a:t>2</a:t>
            </a:r>
            <a:endParaRPr lang="en-GB" sz="1800" b="1" dirty="0" smtClean="0"/>
          </a:p>
          <a:p>
            <a:r>
              <a:rPr lang="en-GB" sz="2000" b="1" dirty="0" smtClean="0"/>
              <a:t>Detail maps</a:t>
            </a:r>
          </a:p>
          <a:p>
            <a:pPr lvl="1"/>
            <a:r>
              <a:rPr lang="en-GB" sz="1800" dirty="0" smtClean="0"/>
              <a:t>Scale 1:5.000 – 1:25.000</a:t>
            </a:r>
          </a:p>
          <a:p>
            <a:pPr lvl="1"/>
            <a:r>
              <a:rPr lang="en-GB" sz="1800" dirty="0" smtClean="0"/>
              <a:t>Area approx. 10 – 200 km</a:t>
            </a:r>
            <a:r>
              <a:rPr lang="en-GB" sz="1800" baseline="30000" dirty="0" smtClean="0"/>
              <a:t>2</a:t>
            </a:r>
            <a:endParaRPr lang="en-GB" sz="1800" b="1" dirty="0" smtClean="0"/>
          </a:p>
          <a:p>
            <a:pPr marL="457200" lvl="1" indent="0">
              <a:buFontTx/>
              <a:buNone/>
            </a:pPr>
            <a:endParaRPr lang="en-GB" dirty="0"/>
          </a:p>
        </p:txBody>
      </p:sp>
      <p:grpSp>
        <p:nvGrpSpPr>
          <p:cNvPr id="6" name="Gruppo 5"/>
          <p:cNvGrpSpPr/>
          <p:nvPr/>
        </p:nvGrpSpPr>
        <p:grpSpPr>
          <a:xfrm>
            <a:off x="7492264" y="1700808"/>
            <a:ext cx="1575536" cy="2993599"/>
            <a:chOff x="7492264" y="1700808"/>
            <a:chExt cx="1575536" cy="2993599"/>
          </a:xfrm>
        </p:grpSpPr>
        <p:grpSp>
          <p:nvGrpSpPr>
            <p:cNvPr id="3" name="Gruppo 2"/>
            <p:cNvGrpSpPr/>
            <p:nvPr/>
          </p:nvGrpSpPr>
          <p:grpSpPr>
            <a:xfrm>
              <a:off x="7492264" y="1700808"/>
              <a:ext cx="1528358" cy="1439723"/>
              <a:chOff x="7492264" y="1700808"/>
              <a:chExt cx="1528358" cy="1439723"/>
            </a:xfrm>
          </p:grpSpPr>
          <p:pic>
            <p:nvPicPr>
              <p:cNvPr id="12" name="Immagine 11" descr="EMSN-001_00Chios_01LANDUSE_00OVERVIEW-AOI1_4_v3_20120818_GRC_FI_25k_100dpi.jp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92264" y="2060848"/>
                <a:ext cx="1528358" cy="1079683"/>
              </a:xfrm>
              <a:prstGeom prst="rect">
                <a:avLst/>
              </a:prstGeom>
            </p:spPr>
          </p:pic>
          <p:sp>
            <p:nvSpPr>
              <p:cNvPr id="13" name="Rettangolo 3"/>
              <p:cNvSpPr>
                <a:spLocks noChangeArrowheads="1"/>
              </p:cNvSpPr>
              <p:nvPr/>
            </p:nvSpPr>
            <p:spPr bwMode="auto">
              <a:xfrm>
                <a:off x="7596336" y="1700808"/>
                <a:ext cx="1258887" cy="3127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306" tIns="32653" rIns="65306" bIns="32653">
                <a:spAutoFit/>
              </a:bodyPr>
              <a:lstStyle/>
              <a:p>
                <a:pPr algn="ctr" defTabSz="652463" eaLnBrk="0" hangingPunct="0"/>
                <a:r>
                  <a:rPr lang="en-GB" sz="1600" b="1" dirty="0">
                    <a:solidFill>
                      <a:schemeClr val="bg1"/>
                    </a:solidFill>
                    <a:cs typeface="Times New Roman" pitchFamily="18" charset="0"/>
                  </a:rPr>
                  <a:t>Reference</a:t>
                </a:r>
                <a:endParaRPr lang="it-IT" sz="1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4" name="Gruppo 3"/>
            <p:cNvGrpSpPr/>
            <p:nvPr/>
          </p:nvGrpSpPr>
          <p:grpSpPr>
            <a:xfrm>
              <a:off x="7538907" y="3284984"/>
              <a:ext cx="1528893" cy="1409423"/>
              <a:chOff x="7538907" y="3284984"/>
              <a:chExt cx="1528893" cy="1409423"/>
            </a:xfrm>
          </p:grpSpPr>
          <p:pic>
            <p:nvPicPr>
              <p:cNvPr id="20" name="Segnaposto contenuto 3" descr="EMSN-001_00Chios_01LANDUSE_00OVERVIEW-AOI1_4_v3_20120818_GRC_FI_25k_100dpi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8907" y="3614113"/>
                <a:ext cx="1528893" cy="1080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ttangolo 3"/>
              <p:cNvSpPr>
                <a:spLocks noChangeArrowheads="1"/>
              </p:cNvSpPr>
              <p:nvPr/>
            </p:nvSpPr>
            <p:spPr bwMode="auto">
              <a:xfrm>
                <a:off x="7663299" y="3284984"/>
                <a:ext cx="1258887" cy="31273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5306" tIns="32653" rIns="65306" bIns="32653">
                <a:spAutoFit/>
              </a:bodyPr>
              <a:lstStyle/>
              <a:p>
                <a:pPr algn="ctr" defTabSz="652463" eaLnBrk="0" hangingPunct="0"/>
                <a:r>
                  <a:rPr lang="en-GB" sz="1600" b="1" dirty="0" smtClean="0">
                    <a:solidFill>
                      <a:schemeClr val="bg1"/>
                    </a:solidFill>
                    <a:cs typeface="Times New Roman" pitchFamily="18" charset="0"/>
                  </a:rPr>
                  <a:t>Pre-</a:t>
                </a:r>
                <a:r>
                  <a:rPr lang="en-GB" sz="1600" b="1" dirty="0" err="1" smtClean="0">
                    <a:solidFill>
                      <a:schemeClr val="bg1"/>
                    </a:solidFill>
                    <a:cs typeface="Times New Roman" pitchFamily="18" charset="0"/>
                  </a:rPr>
                  <a:t>DIsaster</a:t>
                </a:r>
                <a:endParaRPr lang="it-IT" sz="1800" b="1" dirty="0">
                  <a:solidFill>
                    <a:schemeClr val="bg1"/>
                  </a:solidFill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50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1392"/>
            <a:ext cx="6336704" cy="2469976"/>
          </a:xfrm>
          <a:noFill/>
        </p:spPr>
        <p:txBody>
          <a:bodyPr>
            <a:normAutofit/>
          </a:bodyPr>
          <a:lstStyle/>
          <a:p>
            <a:pPr marL="20638" indent="0">
              <a:buNone/>
              <a:defRPr/>
            </a:pPr>
            <a:r>
              <a:rPr lang="en-US" altLang="zh-CN" sz="1800" b="1" dirty="0" smtClean="0">
                <a:ea typeface="Times New Roman" pitchFamily="18" charset="0"/>
                <a:cs typeface="Arial" pitchFamily="34" charset="0"/>
              </a:rPr>
              <a:t>REQUESTED  MAPS:</a:t>
            </a:r>
            <a:r>
              <a:rPr lang="en-GB" sz="1800" dirty="0" smtClean="0">
                <a:ea typeface="Times New Roman" pitchFamily="18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n-GB" sz="1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OVERVIEW</a:t>
            </a:r>
            <a:r>
              <a:rPr lang="en-GB" sz="18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GB" sz="1800" dirty="0">
                <a:ea typeface="Times New Roman" pitchFamily="18" charset="0"/>
                <a:cs typeface="Arial" pitchFamily="34" charset="0"/>
              </a:rPr>
              <a:t>at the 1:25k scale </a:t>
            </a:r>
            <a:endParaRPr lang="en-GB" sz="1800" dirty="0" smtClean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it-IT" altLang="zh-CN" sz="1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DETAILED </a:t>
            </a:r>
            <a:r>
              <a:rPr lang="it-IT" altLang="zh-CN" sz="1800" dirty="0">
                <a:ea typeface="Times New Roman" pitchFamily="18" charset="0"/>
                <a:cs typeface="Arial" pitchFamily="34" charset="0"/>
              </a:rPr>
              <a:t>over the 2 AOIs </a:t>
            </a:r>
            <a:r>
              <a:rPr lang="en-GB" sz="1800" dirty="0">
                <a:ea typeface="Times New Roman" pitchFamily="18" charset="0"/>
                <a:cs typeface="Arial" pitchFamily="34" charset="0"/>
              </a:rPr>
              <a:t>at the 1:15k </a:t>
            </a:r>
            <a:r>
              <a:rPr lang="en-GB" sz="1800" dirty="0" smtClean="0">
                <a:ea typeface="Times New Roman" pitchFamily="18" charset="0"/>
                <a:cs typeface="Arial" pitchFamily="34" charset="0"/>
              </a:rPr>
              <a:t>scale</a:t>
            </a:r>
          </a:p>
          <a:p>
            <a:pPr>
              <a:defRPr/>
            </a:pPr>
            <a:r>
              <a:rPr lang="en-GB" altLang="it-IT" sz="1800" b="1" dirty="0" smtClean="0">
                <a:ea typeface="Times New Roman" pitchFamily="18" charset="0"/>
                <a:cs typeface="Arial" pitchFamily="34" charset="0"/>
              </a:rPr>
              <a:t>Reference maps</a:t>
            </a:r>
          </a:p>
          <a:p>
            <a:pPr>
              <a:defRPr/>
            </a:pPr>
            <a:r>
              <a:rPr lang="en-GB" altLang="it-IT" sz="1800" b="1" dirty="0" smtClean="0">
                <a:ea typeface="Times New Roman" pitchFamily="18" charset="0"/>
                <a:cs typeface="Arial" pitchFamily="34" charset="0"/>
              </a:rPr>
              <a:t>Land </a:t>
            </a:r>
            <a:r>
              <a:rPr lang="en-GB" altLang="it-IT" sz="1800" b="1" dirty="0">
                <a:ea typeface="Times New Roman" pitchFamily="18" charset="0"/>
                <a:cs typeface="Arial" pitchFamily="34" charset="0"/>
              </a:rPr>
              <a:t>cover/land use maps </a:t>
            </a:r>
            <a:endParaRPr lang="en-GB" altLang="it-IT" sz="1800" b="1" dirty="0" smtClean="0">
              <a:ea typeface="Times New Roman" pitchFamily="18" charset="0"/>
              <a:cs typeface="Arial" pitchFamily="34" charset="0"/>
            </a:endParaRPr>
          </a:p>
          <a:p>
            <a:pPr marL="447675" indent="0">
              <a:buNone/>
              <a:defRPr/>
            </a:pPr>
            <a:r>
              <a:rPr lang="en-GB" altLang="it-IT" sz="18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with </a:t>
            </a:r>
            <a:r>
              <a:rPr lang="en-GB" altLang="it-IT" sz="18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identification of the </a:t>
            </a:r>
            <a:r>
              <a:rPr lang="en-US" altLang="zh-CN" sz="18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Pistacia</a:t>
            </a:r>
            <a:r>
              <a:rPr lang="en-US" altLang="zh-CN" sz="18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zh-CN" sz="1800" i="1" dirty="0" err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lentiscus</a:t>
            </a:r>
            <a:r>
              <a:rPr lang="en-US" altLang="zh-CN" sz="1800" i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var. </a:t>
            </a:r>
            <a:r>
              <a:rPr lang="en-US" altLang="zh-CN" sz="1800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Chia</a:t>
            </a:r>
          </a:p>
          <a:p>
            <a:pPr>
              <a:defRPr/>
            </a:pPr>
            <a:r>
              <a:rPr lang="en-US" altLang="it-IT" sz="1800" b="1" dirty="0" smtClean="0">
                <a:ea typeface="Times New Roman" pitchFamily="18" charset="0"/>
                <a:cs typeface="Arial" pitchFamily="34" charset="0"/>
              </a:rPr>
              <a:t>D</a:t>
            </a:r>
            <a:r>
              <a:rPr lang="en-GB" altLang="it-IT" sz="1800" b="1" dirty="0" err="1" smtClean="0">
                <a:ea typeface="Times New Roman" pitchFamily="18" charset="0"/>
                <a:cs typeface="Arial" pitchFamily="34" charset="0"/>
              </a:rPr>
              <a:t>elineation</a:t>
            </a:r>
            <a:r>
              <a:rPr lang="en-GB" altLang="it-IT" sz="1800" b="1" dirty="0" smtClean="0">
                <a:ea typeface="Times New Roman" pitchFamily="18" charset="0"/>
                <a:cs typeface="Arial" pitchFamily="34" charset="0"/>
              </a:rPr>
              <a:t>/Grading  </a:t>
            </a:r>
            <a:r>
              <a:rPr lang="en-GB" altLang="it-IT" sz="1800" b="1" dirty="0">
                <a:ea typeface="Times New Roman" pitchFamily="18" charset="0"/>
                <a:cs typeface="Arial" pitchFamily="34" charset="0"/>
              </a:rPr>
              <a:t>maps </a:t>
            </a:r>
            <a:r>
              <a:rPr lang="en-GB" altLang="it-IT" sz="1800" dirty="0">
                <a:ea typeface="Times New Roman" pitchFamily="18" charset="0"/>
                <a:cs typeface="Arial" pitchFamily="34" charset="0"/>
              </a:rPr>
              <a:t> </a:t>
            </a:r>
            <a:endParaRPr lang="en-GB" sz="1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67744" y="304800"/>
            <a:ext cx="687625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 smtClean="0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 1/5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034318"/>
            <a:ext cx="8229600" cy="138657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USER: </a:t>
            </a:r>
            <a:r>
              <a:rPr lang="en-US" sz="1800" dirty="0" smtClean="0"/>
              <a:t>Greek Emergency Planning and Response Service, Ministry of Citizen Protection/General Secretariat for Civil Protection</a:t>
            </a:r>
          </a:p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US" sz="1800" b="1" dirty="0" smtClean="0"/>
              <a:t>OBJECTIVES: </a:t>
            </a:r>
            <a:r>
              <a:rPr lang="en-GB" sz="1800" dirty="0" smtClean="0">
                <a:cs typeface="Arial" pitchFamily="34" charset="0"/>
              </a:rPr>
              <a:t>De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termination of the impact of a </a:t>
            </a: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wild forest </a:t>
            </a:r>
          </a:p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                         fire that 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occurred in the island of Chios (Greece)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420888"/>
            <a:ext cx="6408712" cy="1922512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452438" indent="-431800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93763" indent="-436563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2"/>
              </a:buBlip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ct val="20000"/>
              </a:spcBef>
              <a:buSzPct val="85000"/>
              <a:buFontTx/>
              <a:buBlip>
                <a:blip r:embed="rId2"/>
              </a:buBlip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0815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indent="0">
              <a:spcBef>
                <a:spcPts val="500"/>
              </a:spcBef>
              <a:buFontTx/>
              <a:buNone/>
              <a:defRPr/>
            </a:pPr>
            <a:r>
              <a:rPr lang="en-GB" altLang="zh-CN" sz="1800" b="1" dirty="0" smtClean="0">
                <a:ea typeface="Times New Roman" pitchFamily="18" charset="0"/>
                <a:cs typeface="Arial" pitchFamily="34" charset="0"/>
              </a:rPr>
              <a:t>DISASTER  EVENT:  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Large fire occurred on August 18th, 2012</a:t>
            </a:r>
          </a:p>
          <a:p>
            <a:pPr marL="352425" indent="-352425" defTabSz="901700">
              <a:buFontTx/>
              <a:buBlip>
                <a:blip r:embed="rId3"/>
              </a:buBlip>
              <a:defRPr/>
            </a:pPr>
            <a:r>
              <a:rPr lang="en-US" altLang="zh-CN" sz="1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Severity:  </a:t>
            </a:r>
            <a:r>
              <a:rPr lang="en-GB" altLang="zh-CN" sz="1800" dirty="0" smtClean="0">
                <a:ea typeface="Times New Roman" pitchFamily="18" charset="0"/>
                <a:cs typeface="Arial" pitchFamily="34" charset="0"/>
              </a:rPr>
              <a:t>Fire burned large areas of high forest  and shrub land</a:t>
            </a:r>
          </a:p>
          <a:p>
            <a:pPr marL="352425" indent="-352425" defTabSz="352425">
              <a:buFontTx/>
              <a:buBlip>
                <a:blip r:embed="rId3"/>
              </a:buBlip>
              <a:defRPr/>
            </a:pPr>
            <a:r>
              <a:rPr lang="en-US" altLang="zh-CN" sz="18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Heavy environmental and economical damages</a:t>
            </a:r>
            <a:r>
              <a:rPr lang="en-US" altLang="zh-CN" sz="1800" b="1" dirty="0" smtClean="0">
                <a:ea typeface="Times New Roman" pitchFamily="18" charset="0"/>
                <a:cs typeface="Arial" pitchFamily="34" charset="0"/>
              </a:rPr>
              <a:t>:</a:t>
            </a:r>
            <a:r>
              <a:rPr lang="en-US" altLang="zh-CN" sz="1800" dirty="0" smtClean="0">
                <a:ea typeface="Times New Roman" pitchFamily="18" charset="0"/>
                <a:cs typeface="Arial" pitchFamily="34" charset="0"/>
              </a:rPr>
              <a:t> unique </a:t>
            </a:r>
          </a:p>
          <a:p>
            <a:pPr marL="352425" indent="-352425" defTabSz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1800" dirty="0" smtClean="0">
                <a:ea typeface="Times New Roman" pitchFamily="18" charset="0"/>
                <a:cs typeface="Arial" pitchFamily="34" charset="0"/>
              </a:rPr>
              <a:t>	specie of  </a:t>
            </a:r>
            <a:r>
              <a:rPr lang="en-US" altLang="zh-CN" sz="1800" b="1" i="1" dirty="0" err="1" smtClean="0">
                <a:ea typeface="Times New Roman" pitchFamily="18" charset="0"/>
                <a:cs typeface="Arial" pitchFamily="34" charset="0"/>
              </a:rPr>
              <a:t>Pistacia</a:t>
            </a:r>
            <a:r>
              <a:rPr lang="en-US" altLang="zh-CN" sz="1800" b="1" i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en-US" altLang="zh-CN" sz="1800" b="1" i="1" dirty="0" err="1" smtClean="0">
                <a:ea typeface="Times New Roman" pitchFamily="18" charset="0"/>
                <a:cs typeface="Arial" pitchFamily="34" charset="0"/>
              </a:rPr>
              <a:t>lentiscus</a:t>
            </a:r>
            <a:r>
              <a:rPr lang="en-US" altLang="zh-CN" sz="1800" b="1" i="1" dirty="0" smtClean="0">
                <a:ea typeface="Times New Roman" pitchFamily="18" charset="0"/>
                <a:cs typeface="Arial" pitchFamily="34" charset="0"/>
              </a:rPr>
              <a:t> var. Chia</a:t>
            </a:r>
            <a:r>
              <a:rPr lang="en-US" altLang="zh-CN" sz="1800" dirty="0" smtClean="0">
                <a:ea typeface="Times New Roman" pitchFamily="18" charset="0"/>
                <a:cs typeface="Arial" pitchFamily="34" charset="0"/>
              </a:rPr>
              <a:t>, cultivated 	for centuries, providing  strong contribution to island’s economy, were mostly 	burnt</a:t>
            </a:r>
          </a:p>
          <a:p>
            <a:pPr marL="20638" indent="0">
              <a:buFontTx/>
              <a:buNone/>
            </a:pPr>
            <a:endParaRPr lang="en-GB" sz="1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3929" y="1588790"/>
            <a:ext cx="2314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79218"/>
            <a:ext cx="3076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98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4" descr="Pistacia_lentiscus_filari_2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43350"/>
            <a:ext cx="20478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magine 1" descr="Pistacia_lentiscus_filari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968750"/>
            <a:ext cx="2028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3"/>
          <p:cNvSpPr txBox="1">
            <a:spLocks noChangeArrowheads="1"/>
          </p:cNvSpPr>
          <p:nvPr/>
        </p:nvSpPr>
        <p:spPr bwMode="auto">
          <a:xfrm>
            <a:off x="4648200" y="4584700"/>
            <a:ext cx="182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it-IT" dirty="0" smtClean="0">
                <a:latin typeface="+mn-lt"/>
              </a:rPr>
              <a:t>Examples of </a:t>
            </a:r>
            <a:r>
              <a:rPr lang="en-GB" altLang="it-IT" b="1" dirty="0" err="1" smtClean="0">
                <a:latin typeface="+mn-lt"/>
              </a:rPr>
              <a:t>Pistacia</a:t>
            </a:r>
            <a:r>
              <a:rPr lang="en-GB" altLang="it-IT" b="1" dirty="0" smtClean="0">
                <a:latin typeface="+mn-lt"/>
              </a:rPr>
              <a:t> </a:t>
            </a:r>
            <a:r>
              <a:rPr lang="en-GB" altLang="it-IT" b="1" dirty="0" err="1" smtClean="0">
                <a:latin typeface="+mn-lt"/>
              </a:rPr>
              <a:t>Lentiscus</a:t>
            </a:r>
            <a:r>
              <a:rPr lang="en-GB" altLang="it-IT" b="1" dirty="0" smtClean="0">
                <a:latin typeface="+mn-lt"/>
              </a:rPr>
              <a:t> </a:t>
            </a:r>
            <a:r>
              <a:rPr lang="en-GB" altLang="it-IT" dirty="0" smtClean="0">
                <a:latin typeface="+mn-lt"/>
              </a:rPr>
              <a:t>cultivation  to be identified and classified in the Land-Use maps</a:t>
            </a:r>
          </a:p>
          <a:p>
            <a:pPr eaLnBrk="1" hangingPunct="1"/>
            <a:r>
              <a:rPr lang="en-GB" altLang="it-IT" dirty="0" smtClean="0">
                <a:latin typeface="+mn-lt"/>
              </a:rPr>
              <a:t> </a:t>
            </a:r>
            <a:endParaRPr lang="en-GB" altLang="it-IT" dirty="0">
              <a:latin typeface="+mn-lt"/>
            </a:endParaRPr>
          </a:p>
        </p:txBody>
      </p:sp>
      <p:pic>
        <p:nvPicPr>
          <p:cNvPr id="5125" name="Immagin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7012" y="989011"/>
            <a:ext cx="4616450" cy="26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9075" y="3886200"/>
            <a:ext cx="2305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>
            <a:off x="6477000" y="4724400"/>
            <a:ext cx="1193800" cy="11493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351338"/>
            <a:ext cx="2095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ttangolo 8"/>
          <p:cNvSpPr>
            <a:spLocks noChangeArrowheads="1"/>
          </p:cNvSpPr>
          <p:nvPr/>
        </p:nvSpPr>
        <p:spPr bwMode="auto">
          <a:xfrm>
            <a:off x="4953000" y="4038600"/>
            <a:ext cx="9075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rgbClr val="000000"/>
                </a:solidFill>
                <a:latin typeface="+mn-lt"/>
              </a:rPr>
              <a:t>Pistacia</a:t>
            </a: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hangingPunct="1"/>
            <a:r>
              <a:rPr lang="it-IT" altLang="it-IT" b="1" dirty="0" err="1">
                <a:solidFill>
                  <a:srgbClr val="000000"/>
                </a:solidFill>
                <a:latin typeface="+mn-lt"/>
              </a:rPr>
              <a:t>Lentiscus</a:t>
            </a:r>
            <a:r>
              <a:rPr lang="it-IT" altLang="it-IT" b="1" dirty="0">
                <a:solidFill>
                  <a:srgbClr val="000000"/>
                </a:solidFill>
                <a:latin typeface="+mn-lt"/>
              </a:rPr>
              <a:t> </a:t>
            </a:r>
            <a:endParaRPr lang="it-IT" altLang="it-IT" dirty="0">
              <a:latin typeface="+mn-lt"/>
            </a:endParaRPr>
          </a:p>
        </p:txBody>
      </p:sp>
      <p:sp>
        <p:nvSpPr>
          <p:cNvPr id="5130" name="Rettangolo 9"/>
          <p:cNvSpPr>
            <a:spLocks noChangeArrowheads="1"/>
          </p:cNvSpPr>
          <p:nvPr/>
        </p:nvSpPr>
        <p:spPr bwMode="auto">
          <a:xfrm>
            <a:off x="457200" y="1296000"/>
            <a:ext cx="31321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it-IT" sz="1600" dirty="0">
                <a:latin typeface="+mn-lt"/>
              </a:rPr>
              <a:t>Land Use was required CORINE Level3 for Overview maps and Level4 for Detailed Maps.</a:t>
            </a:r>
          </a:p>
          <a:p>
            <a:pPr algn="just" eaLnBrk="1" hangingPunct="1"/>
            <a:r>
              <a:rPr lang="en-US" altLang="it-IT" sz="1600" dirty="0">
                <a:latin typeface="+mn-lt"/>
              </a:rPr>
              <a:t>In addition, the delineation of the areas where </a:t>
            </a:r>
            <a:r>
              <a:rPr lang="en-US" altLang="it-IT" sz="1600" b="1" i="1" dirty="0" err="1">
                <a:solidFill>
                  <a:srgbClr val="C00000"/>
                </a:solidFill>
                <a:latin typeface="+mn-lt"/>
              </a:rPr>
              <a:t>Pistacia</a:t>
            </a:r>
            <a:r>
              <a:rPr lang="en-US" altLang="it-IT" sz="1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it-IT" sz="1600" b="1" i="1" dirty="0" err="1">
                <a:solidFill>
                  <a:srgbClr val="C00000"/>
                </a:solidFill>
                <a:latin typeface="+mn-lt"/>
              </a:rPr>
              <a:t>lentiscus</a:t>
            </a:r>
            <a:r>
              <a:rPr lang="en-US" altLang="it-IT" sz="1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altLang="it-IT" sz="1600" b="1" dirty="0">
                <a:solidFill>
                  <a:srgbClr val="C00000"/>
                </a:solidFill>
                <a:latin typeface="+mn-lt"/>
              </a:rPr>
              <a:t>var. Chia </a:t>
            </a:r>
            <a:r>
              <a:rPr lang="en-US" altLang="it-IT" sz="1600" dirty="0">
                <a:latin typeface="+mn-lt"/>
              </a:rPr>
              <a:t>is cultivated was included as a separate class.</a:t>
            </a:r>
            <a:endParaRPr lang="it-IT" altLang="it-IT" sz="1600" dirty="0">
              <a:latin typeface="+mn-lt"/>
            </a:endParaRPr>
          </a:p>
        </p:txBody>
      </p:sp>
      <p:sp>
        <p:nvSpPr>
          <p:cNvPr id="5132" name="Rettangolo 11"/>
          <p:cNvSpPr>
            <a:spLocks noChangeArrowheads="1"/>
          </p:cNvSpPr>
          <p:nvPr/>
        </p:nvSpPr>
        <p:spPr bwMode="auto">
          <a:xfrm>
            <a:off x="460376" y="3352800"/>
            <a:ext cx="5178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1600" dirty="0" smtClean="0">
                <a:latin typeface="+mn-lt"/>
              </a:rPr>
              <a:t>The </a:t>
            </a:r>
            <a:r>
              <a:rPr lang="en-US" altLang="it-IT" sz="1600" dirty="0">
                <a:latin typeface="+mn-lt"/>
              </a:rPr>
              <a:t>specific class, </a:t>
            </a:r>
            <a:r>
              <a:rPr lang="en-US" altLang="it-IT" sz="1600" b="1" dirty="0" err="1" smtClean="0">
                <a:latin typeface="+mn-lt"/>
              </a:rPr>
              <a:t>Pistacia</a:t>
            </a:r>
            <a:r>
              <a:rPr lang="en-US" altLang="it-IT" sz="1600" b="1" dirty="0" smtClean="0">
                <a:latin typeface="+mn-lt"/>
              </a:rPr>
              <a:t> </a:t>
            </a:r>
            <a:r>
              <a:rPr lang="en-US" altLang="it-IT" sz="1600" b="1" dirty="0" err="1" smtClean="0">
                <a:latin typeface="+mn-lt"/>
              </a:rPr>
              <a:t>Lentiscus</a:t>
            </a:r>
            <a:r>
              <a:rPr lang="en-US" altLang="it-IT" sz="1600" dirty="0">
                <a:latin typeface="+mn-lt"/>
              </a:rPr>
              <a:t>, </a:t>
            </a:r>
            <a:endParaRPr lang="en-US" altLang="it-IT" sz="1600" dirty="0" smtClean="0">
              <a:latin typeface="+mn-lt"/>
            </a:endParaRPr>
          </a:p>
          <a:p>
            <a:pPr eaLnBrk="1" hangingPunct="1"/>
            <a:r>
              <a:rPr lang="en-US" altLang="it-IT" sz="1600" dirty="0" smtClean="0">
                <a:latin typeface="+mn-lt"/>
              </a:rPr>
              <a:t>identification </a:t>
            </a:r>
            <a:r>
              <a:rPr lang="en-US" altLang="it-IT" sz="1600" dirty="0">
                <a:latin typeface="+mn-lt"/>
              </a:rPr>
              <a:t>was performed with support of </a:t>
            </a:r>
            <a:r>
              <a:rPr lang="en-US" altLang="it-IT" sz="1600" dirty="0" err="1">
                <a:latin typeface="+mn-lt"/>
              </a:rPr>
              <a:t>Ortophotoes</a:t>
            </a:r>
            <a:endParaRPr lang="it-IT" altLang="it-IT" sz="1600" dirty="0">
              <a:latin typeface="+mn-lt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362200" y="304800"/>
            <a:ext cx="6781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2/5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83922" y="941763"/>
            <a:ext cx="206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Tailored</a:t>
            </a:r>
            <a:r>
              <a:rPr lang="it-IT" b="1" dirty="0" smtClean="0">
                <a:solidFill>
                  <a:srgbClr val="C00000"/>
                </a:solidFill>
              </a:rPr>
              <a:t> Land Cover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2195736" y="304800"/>
            <a:ext cx="6719664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3/5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4" name="Gruppo 2"/>
          <p:cNvGrpSpPr>
            <a:grpSpLocks/>
          </p:cNvGrpSpPr>
          <p:nvPr/>
        </p:nvGrpSpPr>
        <p:grpSpPr bwMode="auto">
          <a:xfrm>
            <a:off x="674688" y="990599"/>
            <a:ext cx="7642225" cy="5534025"/>
            <a:chOff x="675410" y="990628"/>
            <a:chExt cx="7641006" cy="5534716"/>
          </a:xfrm>
        </p:grpSpPr>
        <p:pic>
          <p:nvPicPr>
            <p:cNvPr id="15" name="Immagine 3" descr="EMSN-001_00Chios_01LANDUSE_00OVERVIEW-AOI1_4_v3_20120818_GRC_FI_25k_100dp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16" y="1177080"/>
              <a:ext cx="7570800" cy="5348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ttangolo 4"/>
            <p:cNvSpPr/>
            <p:nvPr/>
          </p:nvSpPr>
          <p:spPr>
            <a:xfrm>
              <a:off x="675410" y="990628"/>
              <a:ext cx="1915806" cy="400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Reference Map</a:t>
              </a:r>
              <a:endPara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uppo 11"/>
          <p:cNvGrpSpPr>
            <a:grpSpLocks/>
          </p:cNvGrpSpPr>
          <p:nvPr/>
        </p:nvGrpSpPr>
        <p:grpSpPr bwMode="auto">
          <a:xfrm>
            <a:off x="673199" y="990000"/>
            <a:ext cx="7729439" cy="5534625"/>
            <a:chOff x="671754" y="1058526"/>
            <a:chExt cx="7729355" cy="5535580"/>
          </a:xfrm>
        </p:grpSpPr>
        <p:pic>
          <p:nvPicPr>
            <p:cNvPr id="23" name="Segnaposto contenuto 3" descr="EMSN-001_00Chios_02GRADING_00OVERVIEW-AOI1_4_v3_20120818_GRC_FI_25k_100dpi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09" y="1194979"/>
              <a:ext cx="7642800" cy="539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ttangolo 13"/>
            <p:cNvSpPr/>
            <p:nvPr/>
          </p:nvSpPr>
          <p:spPr>
            <a:xfrm>
              <a:off x="671754" y="1058526"/>
              <a:ext cx="7729355" cy="528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en-US" altLang="it-IT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Delineation and </a:t>
              </a:r>
              <a:r>
                <a:rPr lang="en-US" sz="2000" b="1" kern="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Grading map </a:t>
              </a:r>
              <a:r>
                <a:rPr lang="en-US" altLang="it-IT" sz="1600" b="1" dirty="0" smtClean="0"/>
                <a:t>with burnt </a:t>
              </a:r>
              <a:r>
                <a:rPr lang="en-US" altLang="it-IT" sz="1600" b="1" dirty="0"/>
                <a:t>area </a:t>
              </a:r>
              <a:r>
                <a:rPr lang="en-US" altLang="it-IT" sz="1600" b="1" dirty="0" smtClean="0"/>
                <a:t>grading </a:t>
              </a:r>
            </a:p>
            <a:p>
              <a:pPr>
                <a:lnSpc>
                  <a:spcPts val="1700"/>
                </a:lnSpc>
              </a:pPr>
              <a:r>
                <a:rPr lang="en-US" altLang="it-IT" sz="1600" b="1" dirty="0" smtClean="0"/>
                <a:t>in </a:t>
              </a:r>
              <a:r>
                <a:rPr lang="en-US" altLang="it-IT" sz="1600" b="1" dirty="0"/>
                <a:t>subcategories </a:t>
              </a:r>
              <a:r>
                <a:rPr lang="en-US" altLang="it-IT" sz="1600" b="1" dirty="0" smtClean="0"/>
                <a:t>: </a:t>
              </a:r>
              <a:r>
                <a:rPr lang="en-US" altLang="it-IT" sz="1600" b="1" dirty="0" smtClean="0">
                  <a:solidFill>
                    <a:srgbClr val="C00000"/>
                  </a:solidFill>
                </a:rPr>
                <a:t>“</a:t>
              </a:r>
              <a:r>
                <a:rPr lang="en-US" altLang="it-IT" sz="1600" b="1" dirty="0">
                  <a:solidFill>
                    <a:srgbClr val="C00000"/>
                  </a:solidFill>
                </a:rPr>
                <a:t>completely burnt” </a:t>
              </a:r>
              <a:r>
                <a:rPr lang="en-US" altLang="it-IT" sz="1600" b="1" dirty="0">
                  <a:solidFill>
                    <a:srgbClr val="FF6600"/>
                  </a:solidFill>
                </a:rPr>
                <a:t>“partially burnt</a:t>
              </a:r>
              <a:r>
                <a:rPr lang="en-US" altLang="it-IT" sz="1600" dirty="0">
                  <a:solidFill>
                    <a:srgbClr val="FF6600"/>
                  </a:solidFill>
                </a:rPr>
                <a:t>” </a:t>
              </a:r>
              <a:r>
                <a:rPr lang="en-US" altLang="it-IT" sz="1600" b="1" dirty="0">
                  <a:solidFill>
                    <a:srgbClr val="FFC000"/>
                  </a:solidFill>
                </a:rPr>
                <a:t>“not burnt</a:t>
              </a:r>
              <a:r>
                <a:rPr lang="en-US" altLang="it-IT" sz="1600" b="1" dirty="0" smtClean="0">
                  <a:solidFill>
                    <a:srgbClr val="FFC000"/>
                  </a:solidFill>
                </a:rPr>
                <a:t>”</a:t>
              </a:r>
              <a:endParaRPr lang="it-IT" altLang="it-IT" sz="1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0" name="Group 3"/>
          <p:cNvGrpSpPr/>
          <p:nvPr/>
        </p:nvGrpSpPr>
        <p:grpSpPr>
          <a:xfrm>
            <a:off x="673200" y="980728"/>
            <a:ext cx="7643713" cy="5564312"/>
            <a:chOff x="673200" y="1834400"/>
            <a:chExt cx="7643713" cy="5564312"/>
          </a:xfrm>
        </p:grpSpPr>
        <p:pic>
          <p:nvPicPr>
            <p:cNvPr id="31" name="Segnaposto contenuto 3" descr="EMSN-001_00Chios_01LANDUSE_00OVERVIEW-AOI1_4_v3_20120818_GRC_FI_25k_100dpi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3" y="2050424"/>
              <a:ext cx="7569200" cy="534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ttangolo 16"/>
            <p:cNvSpPr/>
            <p:nvPr/>
          </p:nvSpPr>
          <p:spPr>
            <a:xfrm>
              <a:off x="673200" y="1834400"/>
              <a:ext cx="5575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Land Use Maps</a:t>
              </a:r>
              <a:endParaRPr lang="it-IT" sz="20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" name="Rettangolo 1"/>
          <p:cNvSpPr/>
          <p:nvPr/>
        </p:nvSpPr>
        <p:spPr>
          <a:xfrm>
            <a:off x="6599714" y="941763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Overview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Map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Examples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81800" cy="533400"/>
          </a:xfrm>
        </p:spPr>
        <p:txBody>
          <a:bodyPr/>
          <a:lstStyle/>
          <a:p>
            <a:r>
              <a:rPr lang="it-IT" sz="3200" dirty="0"/>
              <a:t>EMSN-001: a Non-RUSH </a:t>
            </a:r>
            <a:r>
              <a:rPr lang="it-IT" sz="3200" dirty="0" err="1"/>
              <a:t>Activation</a:t>
            </a:r>
            <a:r>
              <a:rPr lang="it-IT" sz="3200" dirty="0"/>
              <a:t> </a:t>
            </a:r>
            <a:r>
              <a:rPr lang="it-IT" sz="3200" dirty="0" smtClean="0"/>
              <a:t>4/5</a:t>
            </a:r>
            <a:endParaRPr lang="en-GB" sz="3400" dirty="0"/>
          </a:p>
        </p:txBody>
      </p:sp>
      <p:grpSp>
        <p:nvGrpSpPr>
          <p:cNvPr id="12" name="Gruppo 1"/>
          <p:cNvGrpSpPr>
            <a:grpSpLocks/>
          </p:cNvGrpSpPr>
          <p:nvPr/>
        </p:nvGrpSpPr>
        <p:grpSpPr bwMode="auto">
          <a:xfrm>
            <a:off x="673200" y="990000"/>
            <a:ext cx="7570688" cy="5534625"/>
            <a:chOff x="673202" y="990470"/>
            <a:chExt cx="7571206" cy="5534874"/>
          </a:xfrm>
        </p:grpSpPr>
        <p:pic>
          <p:nvPicPr>
            <p:cNvPr id="13" name="Immagine 3" descr="EMSN-001_00Chios_00REFERENCE_01DETAIL_v1_20120818_GRC_FI_15k_100dp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62" y="1178390"/>
              <a:ext cx="7568946" cy="5346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tangolo 4"/>
            <p:cNvSpPr/>
            <p:nvPr/>
          </p:nvSpPr>
          <p:spPr>
            <a:xfrm>
              <a:off x="673202" y="990470"/>
              <a:ext cx="4496108" cy="4001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kern="0" dirty="0">
                  <a:solidFill>
                    <a:schemeClr val="tx2">
                      <a:lumMod val="60000"/>
                      <a:lumOff val="40000"/>
                    </a:schemeClr>
                  </a:solidFill>
                  <a:ea typeface="+mj-ea"/>
                  <a:cs typeface="+mj-cs"/>
                </a:rPr>
                <a:t>Reference Maps: Detailed AOI 2 </a:t>
              </a:r>
              <a:endPara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5" name="Segnaposto contenuto 3" descr="EMSN-001_00Chios_02GRADING_01DETAIL_v1_20120818_GRC_FI_15k_100dpi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688" y="1182688"/>
            <a:ext cx="7569200" cy="5346700"/>
          </a:xfrm>
        </p:spPr>
      </p:pic>
      <p:sp>
        <p:nvSpPr>
          <p:cNvPr id="16" name="Rettangolo 4"/>
          <p:cNvSpPr/>
          <p:nvPr/>
        </p:nvSpPr>
        <p:spPr bwMode="auto">
          <a:xfrm>
            <a:off x="673200" y="990000"/>
            <a:ext cx="51229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Delineation and Grading Maps: Detailed AOI 2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Segnaposto contenuto 3" descr="EMSN-001_00Chios_01LANDUSE_01DETAIL_v1_20120818_GRC_FI_15k_100dp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1154366"/>
            <a:ext cx="756920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4"/>
          <p:cNvSpPr/>
          <p:nvPr/>
        </p:nvSpPr>
        <p:spPr bwMode="auto">
          <a:xfrm>
            <a:off x="673200" y="980728"/>
            <a:ext cx="4495800" cy="4001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Land Use Maps: Detailed AOI 2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300192" y="987223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+mj-lt"/>
              </a:rPr>
              <a:t>Detailed</a:t>
            </a:r>
            <a:r>
              <a:rPr lang="it-IT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j-lt"/>
              </a:rPr>
              <a:t>Map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b="1" dirty="0" err="1">
                <a:solidFill>
                  <a:srgbClr val="C00000"/>
                </a:solidFill>
                <a:latin typeface="+mj-lt"/>
              </a:rPr>
              <a:t>Examples</a:t>
            </a:r>
            <a:r>
              <a:rPr lang="it-IT" b="1" dirty="0">
                <a:latin typeface="+mj-lt"/>
              </a:rPr>
              <a:t/>
            </a:r>
            <a:br>
              <a:rPr lang="it-IT" b="1" dirty="0">
                <a:latin typeface="+mj-lt"/>
              </a:rPr>
            </a:br>
            <a:endParaRPr lang="it-I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0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04800" y="1394192"/>
            <a:ext cx="49006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28</a:t>
            </a:r>
            <a:r>
              <a:rPr lang="en-US" altLang="zh-CN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th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Aug 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EMSN-001 service was triggered</a:t>
            </a:r>
          </a:p>
          <a:p>
            <a:pPr eaLnBrk="1" hangingPunct="1"/>
            <a:r>
              <a:rPr lang="en-US" altLang="zh-CN" b="1" dirty="0" smtClean="0">
                <a:latin typeface="+mn-lt"/>
                <a:ea typeface="SimSun" pitchFamily="2" charset="-122"/>
                <a:cs typeface="Arial" pitchFamily="34" charset="0"/>
              </a:rPr>
              <a:t> </a:t>
            </a:r>
            <a:endParaRPr lang="en-US" altLang="zh-CN" b="1" dirty="0">
              <a:latin typeface="+mn-lt"/>
              <a:ea typeface="SimSun" pitchFamily="2" charset="-122"/>
              <a:cs typeface="Arial" pitchFamily="34" charset="0"/>
            </a:endParaRPr>
          </a:p>
          <a:p>
            <a:pPr eaLnBrk="1" hangingPunct="1"/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26</a:t>
            </a:r>
            <a:r>
              <a:rPr lang="en-US" altLang="zh-CN" b="1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th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b="1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Oct 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EMSN-001 </a:t>
            </a:r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activation </a:t>
            </a:r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SimSun" pitchFamily="2" charset="-122"/>
                <a:cs typeface="Arial" pitchFamily="34" charset="0"/>
              </a:rPr>
              <a:t>starts              </a:t>
            </a:r>
            <a:endParaRPr lang="en-US" altLang="it-IT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SimSun" pitchFamily="2" charset="-122"/>
              <a:cs typeface="Arial" pitchFamily="34" charset="0"/>
            </a:endParaRPr>
          </a:p>
        </p:txBody>
      </p:sp>
      <p:sp>
        <p:nvSpPr>
          <p:cNvPr id="8197" name="Rettangolo 4"/>
          <p:cNvSpPr>
            <a:spLocks noChangeArrowheads="1"/>
          </p:cNvSpPr>
          <p:nvPr/>
        </p:nvSpPr>
        <p:spPr bwMode="auto">
          <a:xfrm>
            <a:off x="2175667" y="3699029"/>
            <a:ext cx="37909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542925" indent="-542925"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5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Dec   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Overview  </a:t>
            </a:r>
            <a:r>
              <a:rPr lang="en-US" altLang="it-IT" b="1" u="sng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maps 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were provided to JRC</a:t>
            </a:r>
            <a:endParaRPr lang="en-US" altLang="it-IT" b="1" u="sng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/>
            <a:endParaRPr lang="en-US" altLang="zh-CN" dirty="0">
              <a:solidFill>
                <a:schemeClr val="tx2">
                  <a:lumMod val="50000"/>
                </a:schemeClr>
              </a:solidFill>
              <a:latin typeface="+mn-lt"/>
              <a:ea typeface="SimSun" pitchFamily="2" charset="-122"/>
              <a:cs typeface="Arial" pitchFamily="34" charset="0"/>
            </a:endParaRPr>
          </a:p>
          <a:p>
            <a:pPr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13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Dec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Detailed </a:t>
            </a:r>
            <a:r>
              <a:rPr lang="en-US" altLang="it-IT" b="1" u="sng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maps </a:t>
            </a:r>
            <a:r>
              <a:rPr lang="en-US" altLang="it-IT" b="1" u="sng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were provided to JRC</a:t>
            </a:r>
            <a:endParaRPr lang="en-US" altLang="it-IT" b="1" u="sng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1" hangingPunct="1"/>
            <a:endParaRPr lang="it-IT" altLang="it-IT" b="1" dirty="0">
              <a:solidFill>
                <a:schemeClr val="tx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8199" name="Rettangolo 6"/>
          <p:cNvSpPr>
            <a:spLocks noChangeArrowheads="1"/>
          </p:cNvSpPr>
          <p:nvPr/>
        </p:nvSpPr>
        <p:spPr bwMode="auto">
          <a:xfrm>
            <a:off x="2214562" y="2689756"/>
            <a:ext cx="319881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20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Nov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 </a:t>
            </a:r>
            <a:r>
              <a:rPr lang="en-US" altLang="it-IT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The  </a:t>
            </a:r>
            <a:r>
              <a:rPr lang="en-US" alt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2 AOIs for detailed Maps were provided  </a:t>
            </a:r>
            <a:r>
              <a:rPr lang="en-US" altLang="it-IT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by </a:t>
            </a:r>
            <a:r>
              <a:rPr lang="en-US" alt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JRC to Provider</a:t>
            </a:r>
          </a:p>
        </p:txBody>
      </p:sp>
      <p:sp>
        <p:nvSpPr>
          <p:cNvPr id="3" name="Rettangolo 7"/>
          <p:cNvSpPr>
            <a:spLocks noChangeArrowheads="1"/>
          </p:cNvSpPr>
          <p:nvPr/>
        </p:nvSpPr>
        <p:spPr bwMode="auto">
          <a:xfrm>
            <a:off x="2175667" y="590921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11</a:t>
            </a:r>
            <a:r>
              <a:rPr lang="en-US" altLang="it-IT" sz="2000" b="1" u="sng" baseline="30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Jan </a:t>
            </a:r>
            <a:r>
              <a:rPr lang="en-US" altLang="it-IT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2012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it-IT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activation </a:t>
            </a:r>
            <a:r>
              <a:rPr lang="en-US" altLang="it-IT" sz="2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was </a:t>
            </a:r>
            <a:r>
              <a:rPr lang="en-US" altLang="it-IT" sz="20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closed</a:t>
            </a:r>
            <a:endParaRPr lang="en-US" altLang="zh-CN" sz="2000" u="sng" dirty="0">
              <a:solidFill>
                <a:schemeClr val="accent2">
                  <a:lumMod val="75000"/>
                </a:schemeClr>
              </a:solidFill>
              <a:latin typeface="+mn-lt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0" name="Rettangolo 4"/>
          <p:cNvSpPr>
            <a:spLocks noChangeArrowheads="1"/>
          </p:cNvSpPr>
          <p:nvPr/>
        </p:nvSpPr>
        <p:spPr bwMode="auto">
          <a:xfrm>
            <a:off x="2175668" y="4622800"/>
            <a:ext cx="651113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714375" indent="-714375"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19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Dec  </a:t>
            </a:r>
            <a:r>
              <a:rPr lang="en-US" alt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A</a:t>
            </a:r>
            <a:r>
              <a:rPr lang="en-US" altLang="it-IT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fter </a:t>
            </a:r>
            <a:r>
              <a:rPr lang="en-US" alt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their quality </a:t>
            </a:r>
            <a:r>
              <a:rPr lang="en-US" altLang="it-IT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check, JRC </a:t>
            </a:r>
            <a:r>
              <a:rPr lang="en-US" altLang="it-IT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s</a:t>
            </a:r>
            <a:r>
              <a:rPr lang="en-US" alt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ent some </a:t>
            </a:r>
            <a:r>
              <a:rPr lang="en-US" altLang="it-I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updating </a:t>
            </a:r>
            <a:r>
              <a:rPr lang="en-US" alt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requirements to the Provider </a:t>
            </a:r>
            <a:r>
              <a:rPr lang="en-US" altLang="it-I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 that </a:t>
            </a:r>
            <a:r>
              <a:rPr lang="en-US" altLang="it-IT" dirty="0">
                <a:solidFill>
                  <a:srgbClr val="000000"/>
                </a:solidFill>
                <a:latin typeface="+mn-lt"/>
                <a:cs typeface="Arial" pitchFamily="34" charset="0"/>
              </a:rPr>
              <a:t>were </a:t>
            </a:r>
            <a:r>
              <a:rPr lang="en-US" altLang="it-IT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implemented</a:t>
            </a:r>
            <a:endParaRPr lang="en-US" altLang="it-IT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eaLnBrk="1" hangingPunct="1"/>
            <a:endParaRPr lang="it-IT" altLang="it-IT" dirty="0">
              <a:solidFill>
                <a:srgbClr val="000000"/>
              </a:solidFill>
              <a:latin typeface="+mn-lt"/>
              <a:cs typeface="Arial" pitchFamily="34" charset="0"/>
            </a:endParaRPr>
          </a:p>
          <a:p>
            <a:pPr marL="1076325" indent="-1076325" eaLnBrk="1" hangingPunct="1"/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04</a:t>
            </a:r>
            <a:r>
              <a:rPr lang="en-US" altLang="it-IT" b="1" baseline="30000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th</a:t>
            </a:r>
            <a:r>
              <a:rPr lang="en-US" altLang="it-IT" b="1" dirty="0">
                <a:solidFill>
                  <a:schemeClr val="tx2">
                    <a:lumMod val="50000"/>
                  </a:schemeClr>
                </a:solidFill>
                <a:latin typeface="+mn-lt"/>
                <a:cs typeface="Arial" pitchFamily="34" charset="0"/>
              </a:rPr>
              <a:t> Jan 2012 </a:t>
            </a:r>
            <a:r>
              <a:rPr lang="en-US" altLang="it-IT" b="1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en-US" altLang="it-IT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All </a:t>
            </a:r>
            <a:r>
              <a:rPr lang="en-US" alt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the EMSN-001 Maps, Overview and Detailed, were provide to JRC and from JRC to the end User, </a:t>
            </a:r>
            <a:r>
              <a:rPr lang="en-US" altLang="it-IT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 as  a </a:t>
            </a:r>
            <a:r>
              <a:rPr lang="en-US" altLang="it-IT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final </a:t>
            </a:r>
            <a:r>
              <a:rPr lang="en-US" altLang="it-IT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delivery</a:t>
            </a:r>
            <a:endParaRPr lang="en-US" altLang="it-IT" b="1" dirty="0">
              <a:solidFill>
                <a:schemeClr val="accent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304799" y="960437"/>
            <a:ext cx="8763001" cy="4770438"/>
            <a:chOff x="304799" y="960437"/>
            <a:chExt cx="8763001" cy="4770438"/>
          </a:xfrm>
        </p:grpSpPr>
        <p:pic>
          <p:nvPicPr>
            <p:cNvPr id="8202" name="Immagin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962" y="960437"/>
              <a:ext cx="3271838" cy="361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Immagin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738438"/>
              <a:ext cx="1871663" cy="299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Rectangle 5"/>
            <p:cNvSpPr>
              <a:spLocks noChangeArrowheads="1"/>
            </p:cNvSpPr>
            <p:nvPr/>
          </p:nvSpPr>
          <p:spPr bwMode="auto">
            <a:xfrm>
              <a:off x="304799" y="2185119"/>
              <a:ext cx="5108575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30</a:t>
              </a:r>
              <a:r>
                <a:rPr lang="en-US" altLang="zh-CN" b="1" baseline="30000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th</a:t>
              </a:r>
              <a:r>
                <a:rPr lang="en-US" altLang="zh-CN" b="1" dirty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 </a:t>
              </a:r>
              <a:r>
                <a:rPr lang="en-US" altLang="zh-CN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Oct – 06</a:t>
              </a:r>
              <a:r>
                <a:rPr lang="en-US" altLang="zh-CN" b="1" baseline="30000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th</a:t>
              </a:r>
              <a:r>
                <a:rPr lang="en-US" altLang="zh-CN" b="1" dirty="0" smtClean="0">
                  <a:solidFill>
                    <a:schemeClr val="tx2">
                      <a:lumMod val="50000"/>
                    </a:schemeClr>
                  </a:solidFill>
                  <a:latin typeface="+mn-lt"/>
                  <a:ea typeface="SimSun" pitchFamily="2" charset="-122"/>
                </a:rPr>
                <a:t> Nov   </a:t>
              </a:r>
              <a:r>
                <a:rPr lang="en-US" altLang="zh-CN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SimSun" pitchFamily="2" charset="-122"/>
                </a:rPr>
                <a:t>Availability </a:t>
              </a:r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SimSun" pitchFamily="2" charset="-122"/>
                </a:rPr>
                <a:t>of EO </a:t>
              </a:r>
              <a:r>
                <a:rPr lang="en-US" altLang="zh-CN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SimSun" pitchFamily="2" charset="-122"/>
                </a:rPr>
                <a:t>data (PRE and POST disaster)</a:t>
              </a:r>
              <a:endParaRPr lang="en-US" altLang="it-IT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2362200" y="304800"/>
            <a:ext cx="67818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EMSN-001: a Non-RUSH </a:t>
            </a:r>
            <a:r>
              <a:rPr lang="it-IT" sz="3200" b="1" dirty="0" err="1">
                <a:solidFill>
                  <a:schemeClr val="tx2">
                    <a:lumMod val="50000"/>
                  </a:schemeClr>
                </a:solidFill>
              </a:rPr>
              <a:t>Activation</a:t>
            </a:r>
            <a:r>
              <a:rPr lang="it-IT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sz="3200" b="1" dirty="0" smtClean="0">
                <a:solidFill>
                  <a:schemeClr val="tx2">
                    <a:lumMod val="50000"/>
                  </a:schemeClr>
                </a:solidFill>
              </a:rPr>
              <a:t>5/5</a:t>
            </a:r>
            <a:endParaRPr lang="it-IT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55776" y="928757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  <a:latin typeface="+mj-lt"/>
              </a:rPr>
              <a:t>Activation</a:t>
            </a:r>
            <a:r>
              <a:rPr lang="it-IT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+mj-lt"/>
              </a:rPr>
              <a:t>timeliness</a:t>
            </a:r>
            <a:r>
              <a:rPr lang="it-IT" b="1" dirty="0">
                <a:latin typeface="+mj-lt"/>
              </a:rPr>
              <a:t/>
            </a:r>
            <a:br>
              <a:rPr lang="it-IT" b="1" dirty="0">
                <a:latin typeface="+mj-lt"/>
              </a:rPr>
            </a:br>
            <a:endParaRPr lang="it-IT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2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9" grpId="0" animBg="1"/>
      <p:bldP spid="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6004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38" y="1299790"/>
            <a:ext cx="3902194" cy="411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324600" cy="749494"/>
          </a:xfrm>
        </p:spPr>
        <p:txBody>
          <a:bodyPr>
            <a:noAutofit/>
          </a:bodyPr>
          <a:lstStyle/>
          <a:p>
            <a:r>
              <a:rPr lang="it-IT" sz="3400" smtClean="0"/>
              <a:t>Copernicus EMS Service Overview</a:t>
            </a:r>
            <a:endParaRPr lang="it-IT" sz="3400" dirty="0"/>
          </a:p>
        </p:txBody>
      </p:sp>
      <p:grpSp>
        <p:nvGrpSpPr>
          <p:cNvPr id="39" name="Gruppo 38"/>
          <p:cNvGrpSpPr/>
          <p:nvPr/>
        </p:nvGrpSpPr>
        <p:grpSpPr>
          <a:xfrm>
            <a:off x="6156176" y="1006710"/>
            <a:ext cx="2880320" cy="3502410"/>
            <a:chOff x="6156176" y="1153430"/>
            <a:chExt cx="2880320" cy="350241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7513" y="1988840"/>
              <a:ext cx="246697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6156176" y="1153430"/>
              <a:ext cx="288032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RUSH Service</a:t>
              </a: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High level </a:t>
              </a:r>
              <a:r>
                <a:rPr lang="en-US" sz="2400" b="1" dirty="0">
                  <a:solidFill>
                    <a:srgbClr val="FF0000"/>
                  </a:solidFill>
                </a:rPr>
                <a:t>of urgency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Active 24/7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041" name="Connettore 2 1040"/>
          <p:cNvCxnSpPr/>
          <p:nvPr/>
        </p:nvCxnSpPr>
        <p:spPr>
          <a:xfrm flipV="1">
            <a:off x="7731000" y="4005064"/>
            <a:ext cx="0" cy="155549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1501126" y="5013176"/>
            <a:ext cx="0" cy="56155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Connettore 1 1043"/>
          <p:cNvCxnSpPr/>
          <p:nvPr/>
        </p:nvCxnSpPr>
        <p:spPr>
          <a:xfrm>
            <a:off x="1485871" y="5560554"/>
            <a:ext cx="624512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/>
          <p:cNvGrpSpPr/>
          <p:nvPr/>
        </p:nvGrpSpPr>
        <p:grpSpPr>
          <a:xfrm>
            <a:off x="5776139" y="5175426"/>
            <a:ext cx="1532165" cy="673160"/>
            <a:chOff x="5776139" y="5420136"/>
            <a:chExt cx="1532165" cy="673160"/>
          </a:xfrm>
        </p:grpSpPr>
        <p:sp>
          <p:nvSpPr>
            <p:cNvPr id="1051" name="Rettangolo 1050"/>
            <p:cNvSpPr/>
            <p:nvPr/>
          </p:nvSpPr>
          <p:spPr>
            <a:xfrm>
              <a:off x="5796136" y="5420137"/>
              <a:ext cx="1440160" cy="6731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5" name="CasellaDiTesto 1054"/>
            <p:cNvSpPr txBox="1"/>
            <p:nvPr/>
          </p:nvSpPr>
          <p:spPr>
            <a:xfrm>
              <a:off x="5776139" y="5420136"/>
              <a:ext cx="1532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 smtClean="0"/>
                <a:t>Mapping</a:t>
              </a:r>
              <a:r>
                <a:rPr lang="it-IT" b="1" dirty="0" smtClean="0"/>
                <a:t>  </a:t>
              </a:r>
              <a:r>
                <a:rPr lang="it-IT" b="1" dirty="0" err="1" smtClean="0"/>
                <a:t>Validation</a:t>
              </a:r>
              <a:endParaRPr lang="it-IT" b="1" dirty="0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79512" y="1273173"/>
            <a:ext cx="33843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 NON RUSH Service   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Low level of urgency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4768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11560" y="5848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599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57200" y="1066800"/>
            <a:ext cx="8458200" cy="533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NON GIO </a:t>
            </a:r>
            <a:r>
              <a:rPr lang="it-IT" dirty="0"/>
              <a:t>RUSH </a:t>
            </a:r>
            <a:r>
              <a:rPr lang="en-GB" dirty="0" smtClean="0"/>
              <a:t>Activations</a:t>
            </a:r>
            <a:endParaRPr lang="en-GB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02805"/>
              </p:ext>
            </p:extLst>
          </p:nvPr>
        </p:nvGraphicFramePr>
        <p:xfrm>
          <a:off x="533401" y="1143000"/>
          <a:ext cx="8305799" cy="5209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2042216"/>
                <a:gridCol w="2377384"/>
                <a:gridCol w="1205246"/>
                <a:gridCol w="1842753"/>
              </a:tblGrid>
              <a:tr h="44051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i="0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lt"/>
                        </a:rPr>
                        <a:t>Number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TITLE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USERS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Country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noProof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</a:rPr>
                        <a:t>Disaster type</a:t>
                      </a:r>
                      <a:endParaRPr lang="en-GB" sz="1200" b="1" i="0" u="none" strike="noStrike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>
                    <a:solidFill>
                      <a:srgbClr val="FF0000"/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EMSN-001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Fire impact on Chios island, Greece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Greek emergency Planning and Response Service (Ministry of Civil Protection)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Greece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FIRE Damage Estimation 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550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EMSN-002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Population Density estimates and Land use database for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Nyala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(Sudan)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International Comity of Red Cross Genève (Switzerland) 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DARFUR (Sudan)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estimation of needs for urban water network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550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EMSN-003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Monitoring of Ground deformation  El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Hierro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   (Canary island)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Spanish Ministry of Interior,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centro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de Coordination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Operativa</a:t>
                      </a:r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(CECOP)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Canary islands         (Spain)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Volcanic and Seismic crisis : Interferometry for Ground deformation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369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EMSN-004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TRIPLEX 2013 Exercise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German Federal Agency for Technical Relief (THW) International Division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Germany  - Denmark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Exercise TRIPLEX          (hurricane, flood,..)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369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EMSN-005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</a:t>
                      </a:r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-------</a:t>
                      </a:r>
                    </a:p>
                    <a:p>
                      <a:pPr algn="ctr" fontAlgn="ctr"/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Austria</a:t>
                      </a:r>
                    </a:p>
                    <a:p>
                      <a:pPr algn="ctr" fontAlgn="ctr"/>
                      <a:endParaRPr lang="en-GB" sz="1200" u="none" strike="noStrike" kern="1200" noProof="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Flood</a:t>
                      </a:r>
                    </a:p>
                  </a:txBody>
                  <a:tcPr marL="6640" marR="6640" marT="6640" marB="0" anchor="ctr"/>
                </a:tc>
              </a:tr>
              <a:tr h="550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EMSN-006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RESART 2013 Exercise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Ministry Interior of Czech Republic (General Directorate of the Fire Rescue Service)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Czech Republic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Exercise RESTART           (black-out, windstorm)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  <a:tr h="369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EMSN-007</a:t>
                      </a:r>
                      <a:endParaRPr lang="it-IT" sz="1200" b="1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ctr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ctr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modelling </a:t>
                      </a:r>
                      <a:r>
                        <a:rPr lang="en-GB" sz="11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exercise</a:t>
                      </a:r>
                      <a:endParaRPr lang="en-GB" sz="11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EMSN-008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ctr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ctr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burnt scar delineation </a:t>
                      </a:r>
                      <a:endParaRPr lang="en-GB" sz="11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9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EMSN-009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-------</a:t>
                      </a:r>
                    </a:p>
                    <a:p>
                      <a:pPr algn="ctr" fontAlgn="b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b"/>
                </a:tc>
              </a:tr>
              <a:tr h="6038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EMSN-010</a:t>
                      </a: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Forest fire damage assessment Planning and Recovery</a:t>
                      </a:r>
                    </a:p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 Serra de </a:t>
                      </a:r>
                      <a:r>
                        <a:rPr lang="en-GB" sz="1200" u="none" strike="noStrike" noProof="0" dirty="0" err="1" smtClean="0">
                          <a:solidFill>
                            <a:schemeClr val="tx2"/>
                          </a:solidFill>
                          <a:effectLst/>
                        </a:rPr>
                        <a:t>Caramulo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ANPC - </a:t>
                      </a:r>
                      <a:r>
                        <a:rPr lang="pt-PT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Autoridade Nacional de Proteccao Civil</a:t>
                      </a:r>
                      <a:endParaRPr lang="pt-PT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Portugal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noProof="0" dirty="0" smtClean="0">
                          <a:solidFill>
                            <a:schemeClr val="tx2"/>
                          </a:solidFill>
                          <a:effectLst/>
                        </a:rPr>
                        <a:t>Fires - damage estimation of series of 8 fires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6640" marR="6640" marT="664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465138" y="2106493"/>
            <a:ext cx="4702176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ECHO duty </a:t>
            </a:r>
            <a:r>
              <a:rPr lang="it-IT" altLang="it-IT" sz="2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officers</a:t>
            </a:r>
            <a:endParaRPr lang="it-IT" altLang="it-IT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Mail:</a:t>
            </a:r>
            <a:r>
              <a:rPr lang="it-IT" altLang="it-IT" sz="2000" dirty="0">
                <a:latin typeface="+mn-lt"/>
              </a:rPr>
              <a:t> </a:t>
            </a:r>
            <a:r>
              <a:rPr lang="it-IT" altLang="it-IT" sz="2000" dirty="0" smtClean="0">
                <a:latin typeface="+mn-lt"/>
                <a:hlinkClick r:id="rId2"/>
              </a:rPr>
              <a:t>ECHO-ERCC</a:t>
            </a:r>
            <a:r>
              <a:rPr lang="it-IT" altLang="it-IT" sz="2000" dirty="0" smtClean="0">
                <a:latin typeface="+mn-lt"/>
                <a:hlinkClick r:id="rId2"/>
              </a:rPr>
              <a:t>@ec.europa.eu</a:t>
            </a:r>
            <a:r>
              <a:rPr lang="it-IT" altLang="it-IT" sz="2000" dirty="0" smtClean="0">
                <a:latin typeface="+mn-lt"/>
              </a:rPr>
              <a:t>   </a:t>
            </a:r>
            <a:endParaRPr lang="it-IT" altLang="it-IT" sz="2000" dirty="0">
              <a:latin typeface="+mn-lt"/>
            </a:endParaRPr>
          </a:p>
          <a:p>
            <a:pPr eaLnBrk="1" hangingPunct="1"/>
            <a:r>
              <a:rPr lang="en-GB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Phone: +32 </a:t>
            </a:r>
            <a:r>
              <a:rPr lang="en-GB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229 2</a:t>
            </a:r>
            <a:r>
              <a:rPr lang="en-GB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111</a:t>
            </a:r>
            <a:r>
              <a:rPr lang="en-GB" altLang="it-IT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</a:t>
            </a:r>
            <a:endParaRPr lang="it-IT" altLang="it-IT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57200" y="3276600"/>
            <a:ext cx="613251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it-IT" sz="20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</a:t>
            </a:r>
            <a:r>
              <a:rPr lang="en-US" altLang="it-IT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Geospatial Emergency Management TEAM</a:t>
            </a:r>
          </a:p>
          <a:p>
            <a:pPr eaLnBrk="1" hangingPunct="1"/>
            <a:r>
              <a:rPr lang="it-IT" altLang="it-IT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Mail</a:t>
            </a:r>
            <a:r>
              <a:rPr lang="it-IT" altLang="it-IT" sz="1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</a:t>
            </a:r>
            <a:r>
              <a:rPr lang="it-IT" altLang="it-IT" sz="1800" dirty="0">
                <a:latin typeface="+mn-lt"/>
              </a:rPr>
              <a:t> </a:t>
            </a:r>
            <a:r>
              <a:rPr lang="it-IT" altLang="it-IT" sz="1800" dirty="0" smtClean="0">
                <a:latin typeface="+mn-lt"/>
                <a:hlinkClick r:id="rId3"/>
              </a:rPr>
              <a:t>gio-ems-nonrush@jrc.ec.europa.eu</a:t>
            </a:r>
            <a:r>
              <a:rPr lang="it-IT" altLang="it-IT" sz="1800" dirty="0" smtClean="0">
                <a:latin typeface="+mn-lt"/>
              </a:rPr>
              <a:t>  </a:t>
            </a:r>
          </a:p>
          <a:p>
            <a:pPr eaLnBrk="1" hangingPunct="1"/>
            <a:endParaRPr lang="it-IT" altLang="it-IT" sz="1800" dirty="0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44488" y="1862138"/>
            <a:ext cx="8570912" cy="2862262"/>
          </a:xfrm>
          <a:prstGeom prst="roundRect">
            <a:avLst>
              <a:gd name="adj" fmla="val 838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8024"/>
            <a:ext cx="2666786" cy="1974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Functional Contacts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rmAutofit fontScale="85000" lnSpcReduction="20000"/>
          </a:bodyPr>
          <a:lstStyle/>
          <a:p>
            <a:pPr marL="20638" indent="0">
              <a:buNone/>
            </a:pPr>
            <a:r>
              <a:rPr lang="en-GB" b="1" dirty="0">
                <a:solidFill>
                  <a:srgbClr val="C00000"/>
                </a:solidFill>
              </a:rPr>
              <a:t>PRESENTATION of  GIO EMS USER GUIDE </a:t>
            </a:r>
            <a:r>
              <a:rPr lang="en-GB" sz="2300" b="1" dirty="0">
                <a:solidFill>
                  <a:srgbClr val="C00000"/>
                </a:solidFill>
              </a:rPr>
              <a:t>[5 </a:t>
            </a:r>
            <a:r>
              <a:rPr lang="en-GB" sz="2300" b="1" dirty="0" err="1">
                <a:solidFill>
                  <a:srgbClr val="C00000"/>
                </a:solidFill>
              </a:rPr>
              <a:t>mins</a:t>
            </a:r>
            <a:r>
              <a:rPr lang="en-GB" sz="2300" b="1" dirty="0" smtClean="0">
                <a:solidFill>
                  <a:srgbClr val="C00000"/>
                </a:solidFill>
              </a:rPr>
              <a:t>]</a:t>
            </a:r>
          </a:p>
          <a:p>
            <a:pPr marL="20638" indent="0">
              <a:buNone/>
            </a:pPr>
            <a:r>
              <a:rPr lang="en-GB" sz="2000" dirty="0" smtClean="0"/>
              <a:t>Including SRF and UFF</a:t>
            </a:r>
          </a:p>
          <a:p>
            <a:pPr marL="20638" indent="0">
              <a:buNone/>
            </a:pPr>
            <a:endParaRPr lang="en-GB" sz="2300" b="1" dirty="0">
              <a:solidFill>
                <a:srgbClr val="C00000"/>
              </a:solidFill>
            </a:endParaRPr>
          </a:p>
          <a:p>
            <a:pPr marL="20638" lv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Overview </a:t>
            </a:r>
            <a:r>
              <a:rPr lang="en-GB" b="1" dirty="0">
                <a:solidFill>
                  <a:srgbClr val="C00000"/>
                </a:solidFill>
              </a:rPr>
              <a:t>of the portal and its </a:t>
            </a:r>
            <a:r>
              <a:rPr lang="en-GB" b="1" dirty="0" smtClean="0">
                <a:solidFill>
                  <a:srgbClr val="C00000"/>
                </a:solidFill>
              </a:rPr>
              <a:t>generalities </a:t>
            </a:r>
            <a:r>
              <a:rPr lang="en-GB" sz="2300" b="1" dirty="0" smtClean="0">
                <a:solidFill>
                  <a:srgbClr val="C00000"/>
                </a:solidFill>
              </a:rPr>
              <a:t>[15 </a:t>
            </a:r>
            <a:r>
              <a:rPr lang="en-GB" sz="2300" b="1" dirty="0" err="1" smtClean="0">
                <a:solidFill>
                  <a:srgbClr val="C00000"/>
                </a:solidFill>
              </a:rPr>
              <a:t>mins</a:t>
            </a:r>
            <a:r>
              <a:rPr lang="en-GB" sz="2300" b="1" dirty="0" smtClean="0">
                <a:solidFill>
                  <a:srgbClr val="C00000"/>
                </a:solidFill>
              </a:rPr>
              <a:t>]</a:t>
            </a:r>
            <a:endParaRPr lang="en-GB" sz="2300" b="1" dirty="0">
              <a:solidFill>
                <a:srgbClr val="C00000"/>
              </a:solidFill>
            </a:endParaRPr>
          </a:p>
          <a:p>
            <a:pPr marL="20638" lvl="0" indent="0">
              <a:buNone/>
            </a:pPr>
            <a:r>
              <a:rPr lang="en-GB" sz="2400" dirty="0" smtClean="0"/>
              <a:t>Access </a:t>
            </a:r>
            <a:r>
              <a:rPr lang="en-GB" sz="2400" dirty="0"/>
              <a:t>to GIO EMS Portal (</a:t>
            </a:r>
            <a:r>
              <a:rPr lang="en-GB" sz="2400" dirty="0" smtClean="0">
                <a:hlinkClick r:id="rId2"/>
              </a:rPr>
              <a:t>URL: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://emergency.copernicus.eu/mapping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)</a:t>
            </a:r>
          </a:p>
          <a:p>
            <a:pPr lvl="1"/>
            <a:r>
              <a:rPr lang="en-GB" i="1" dirty="0" smtClean="0"/>
              <a:t>Use </a:t>
            </a:r>
            <a:r>
              <a:rPr lang="en-GB" i="1" dirty="0"/>
              <a:t>of </a:t>
            </a:r>
            <a:r>
              <a:rPr lang="en-GB" i="1" dirty="0" smtClean="0"/>
              <a:t>Portal</a:t>
            </a:r>
            <a:endParaRPr lang="en-GB" dirty="0" smtClean="0"/>
          </a:p>
          <a:p>
            <a:pPr lvl="1"/>
            <a:r>
              <a:rPr lang="en-GB" i="1" dirty="0" smtClean="0"/>
              <a:t>Activision </a:t>
            </a:r>
            <a:r>
              <a:rPr lang="en-GB" i="1" dirty="0"/>
              <a:t>Catalogue and Products </a:t>
            </a:r>
            <a:r>
              <a:rPr lang="en-GB" i="1" dirty="0" smtClean="0"/>
              <a:t>download</a:t>
            </a:r>
          </a:p>
          <a:p>
            <a:pPr marL="457200" lvl="1" indent="0">
              <a:buNone/>
            </a:pPr>
            <a:endParaRPr lang="en-GB" i="1" dirty="0"/>
          </a:p>
          <a:p>
            <a:pPr marL="20638" lv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PRESENTATION </a:t>
            </a:r>
            <a:r>
              <a:rPr lang="en-GB" b="1" dirty="0">
                <a:solidFill>
                  <a:srgbClr val="C00000"/>
                </a:solidFill>
              </a:rPr>
              <a:t>of  Service Portfolio and Products </a:t>
            </a:r>
            <a:r>
              <a:rPr lang="en-GB" b="1" dirty="0" smtClean="0">
                <a:solidFill>
                  <a:srgbClr val="C00000"/>
                </a:solidFill>
              </a:rPr>
              <a:t>characteristics </a:t>
            </a:r>
            <a:r>
              <a:rPr lang="en-GB" sz="2300" b="1" dirty="0" smtClean="0">
                <a:solidFill>
                  <a:srgbClr val="C00000"/>
                </a:solidFill>
              </a:rPr>
              <a:t>[20  </a:t>
            </a:r>
            <a:r>
              <a:rPr lang="en-GB" sz="2300" b="1" dirty="0" err="1" smtClean="0">
                <a:solidFill>
                  <a:srgbClr val="C00000"/>
                </a:solidFill>
              </a:rPr>
              <a:t>mins</a:t>
            </a:r>
            <a:r>
              <a:rPr lang="en-GB" sz="2300" b="1" dirty="0" smtClean="0">
                <a:solidFill>
                  <a:srgbClr val="C00000"/>
                </a:solidFill>
              </a:rPr>
              <a:t>]</a:t>
            </a:r>
          </a:p>
          <a:p>
            <a:pPr marL="20638" indent="0">
              <a:buNone/>
            </a:pPr>
            <a:r>
              <a:rPr lang="en-GB" sz="2400" dirty="0" smtClean="0"/>
              <a:t>Printed </a:t>
            </a:r>
            <a:r>
              <a:rPr lang="en-GB" sz="2400" dirty="0"/>
              <a:t>maps package will be distributed through the audiences</a:t>
            </a:r>
          </a:p>
          <a:p>
            <a:pPr marL="20638" indent="0">
              <a:buNone/>
            </a:pPr>
            <a:r>
              <a:rPr lang="en-GB" sz="2400" dirty="0"/>
              <a:t>Digital maps full resolution will be used to present details </a:t>
            </a:r>
            <a:r>
              <a:rPr lang="en-GB" sz="2400" dirty="0" smtClean="0"/>
              <a:t>of </a:t>
            </a:r>
            <a:r>
              <a:rPr lang="en-GB" sz="2400" dirty="0"/>
              <a:t>Service </a:t>
            </a:r>
            <a:r>
              <a:rPr lang="en-GB" sz="2400" dirty="0" smtClean="0"/>
              <a:t>products</a:t>
            </a:r>
          </a:p>
          <a:p>
            <a:pPr lvl="1"/>
            <a:r>
              <a:rPr lang="en-GB" i="1" dirty="0" smtClean="0"/>
              <a:t>Product </a:t>
            </a:r>
            <a:r>
              <a:rPr lang="en-GB" i="1" dirty="0"/>
              <a:t>portfolio </a:t>
            </a:r>
            <a:r>
              <a:rPr lang="en-GB" i="1" dirty="0" smtClean="0"/>
              <a:t>description</a:t>
            </a:r>
          </a:p>
          <a:p>
            <a:pPr lvl="1"/>
            <a:r>
              <a:rPr lang="en-GB" i="1" dirty="0" smtClean="0"/>
              <a:t>Maps: Identification </a:t>
            </a:r>
            <a:r>
              <a:rPr lang="en-GB" i="1" dirty="0"/>
              <a:t>of Products needs and technical characteristics</a:t>
            </a:r>
          </a:p>
          <a:p>
            <a:pPr marL="268288" lvl="0">
              <a:buFont typeface="Wingdings" pitchFamily="2" charset="2"/>
              <a:buChar char="ü"/>
            </a:pPr>
            <a:endParaRPr lang="en-GB" sz="11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chemeClr val="tx2">
                    <a:lumMod val="50000"/>
                  </a:schemeClr>
                </a:solidFill>
              </a:rPr>
              <a:t>Module 2: Live Demo of the GIO EMS</a:t>
            </a:r>
            <a:endParaRPr lang="en-GB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0638" lv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Triggering  </a:t>
            </a:r>
            <a:r>
              <a:rPr lang="en-GB" b="1" dirty="0">
                <a:solidFill>
                  <a:srgbClr val="C00000"/>
                </a:solidFill>
              </a:rPr>
              <a:t>the GIO EMS Service</a:t>
            </a:r>
          </a:p>
          <a:p>
            <a:pPr marL="20638" lvl="0" indent="0">
              <a:buNone/>
            </a:pPr>
            <a:r>
              <a:rPr lang="en-GB" sz="2400" b="1" dirty="0">
                <a:solidFill>
                  <a:srgbClr val="C00000"/>
                </a:solidFill>
              </a:rPr>
              <a:t>Scenario Analysis and activation Exercise </a:t>
            </a:r>
            <a:r>
              <a:rPr lang="en-GB" sz="1600" b="1" dirty="0">
                <a:solidFill>
                  <a:srgbClr val="C00000"/>
                </a:solidFill>
              </a:rPr>
              <a:t>[1 hour 25 </a:t>
            </a:r>
            <a:r>
              <a:rPr lang="en-GB" sz="1600" b="1" dirty="0" err="1">
                <a:solidFill>
                  <a:srgbClr val="C00000"/>
                </a:solidFill>
              </a:rPr>
              <a:t>mins</a:t>
            </a:r>
            <a:r>
              <a:rPr lang="en-GB" sz="1600" b="1" dirty="0" smtClean="0">
                <a:solidFill>
                  <a:srgbClr val="C00000"/>
                </a:solidFill>
              </a:rPr>
              <a:t>]</a:t>
            </a:r>
            <a:endParaRPr lang="en-GB" sz="2000" dirty="0"/>
          </a:p>
          <a:p>
            <a:pPr marL="20638" indent="0">
              <a:buNone/>
            </a:pPr>
            <a:r>
              <a:rPr lang="en-GB" sz="2000" dirty="0"/>
              <a:t>All the attendees will be provided with printed copy </a:t>
            </a:r>
            <a:r>
              <a:rPr lang="en-GB" sz="2000" dirty="0" smtClean="0"/>
              <a:t>of:</a:t>
            </a:r>
            <a:endParaRPr lang="en-GB" sz="1600" dirty="0" smtClean="0"/>
          </a:p>
          <a:p>
            <a:pPr lvl="1"/>
            <a:r>
              <a:rPr lang="en-GB" sz="2000" dirty="0" smtClean="0"/>
              <a:t>Disaster Scenario description</a:t>
            </a:r>
          </a:p>
          <a:p>
            <a:pPr lvl="1"/>
            <a:r>
              <a:rPr lang="en-GB" sz="2000" dirty="0" smtClean="0"/>
              <a:t>Service </a:t>
            </a:r>
            <a:r>
              <a:rPr lang="en-GB" sz="2000" dirty="0"/>
              <a:t>Request </a:t>
            </a:r>
            <a:r>
              <a:rPr lang="en-GB" sz="2000" dirty="0" smtClean="0"/>
              <a:t>Form</a:t>
            </a:r>
          </a:p>
          <a:p>
            <a:pPr lvl="1"/>
            <a:r>
              <a:rPr lang="en-GB" sz="2000" dirty="0" smtClean="0"/>
              <a:t>User </a:t>
            </a:r>
            <a:r>
              <a:rPr lang="en-GB" sz="2000" dirty="0"/>
              <a:t>feedback </a:t>
            </a:r>
            <a:r>
              <a:rPr lang="en-GB" sz="2000" dirty="0" smtClean="0"/>
              <a:t>Form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20638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exercise with the </a:t>
            </a:r>
            <a:r>
              <a:rPr lang="en-GB" sz="2000" dirty="0" smtClean="0"/>
              <a:t>attendees </a:t>
            </a:r>
            <a:r>
              <a:rPr lang="en-GB" sz="2000" dirty="0"/>
              <a:t>will go through the following </a:t>
            </a:r>
            <a:r>
              <a:rPr lang="en-GB" sz="2000" dirty="0" smtClean="0"/>
              <a:t>steps:</a:t>
            </a:r>
          </a:p>
          <a:p>
            <a:pPr lvl="1"/>
            <a:r>
              <a:rPr lang="en-GB" sz="1900" i="1" dirty="0" smtClean="0"/>
              <a:t>Scenario </a:t>
            </a:r>
            <a:r>
              <a:rPr lang="en-GB" sz="1900" i="1" dirty="0"/>
              <a:t>Analysis – Need </a:t>
            </a:r>
            <a:r>
              <a:rPr lang="en-GB" sz="1900" i="1" dirty="0" smtClean="0"/>
              <a:t>identification</a:t>
            </a:r>
          </a:p>
          <a:p>
            <a:pPr lvl="1"/>
            <a:r>
              <a:rPr lang="en-GB" sz="1900" i="1" dirty="0" smtClean="0"/>
              <a:t>AOI selection – Area for Overview and Detailed maps  identification</a:t>
            </a:r>
          </a:p>
          <a:p>
            <a:pPr lvl="1"/>
            <a:r>
              <a:rPr lang="en-GB" sz="1900" i="1" dirty="0" smtClean="0"/>
              <a:t>Product </a:t>
            </a:r>
            <a:r>
              <a:rPr lang="en-GB" sz="1900" i="1" dirty="0"/>
              <a:t>selection and technical specification </a:t>
            </a:r>
            <a:r>
              <a:rPr lang="en-GB" sz="1900" i="1" dirty="0" smtClean="0"/>
              <a:t>identification</a:t>
            </a:r>
          </a:p>
          <a:p>
            <a:pPr lvl="1"/>
            <a:r>
              <a:rPr lang="en-GB" sz="1900" i="1" dirty="0" smtClean="0"/>
              <a:t>Access </a:t>
            </a:r>
            <a:r>
              <a:rPr lang="en-GB" sz="1900" i="1" dirty="0"/>
              <a:t>to the service – SRF compilation </a:t>
            </a:r>
            <a:endParaRPr lang="en-GB" sz="1900" i="1" dirty="0" smtClean="0"/>
          </a:p>
          <a:p>
            <a:pPr lvl="1"/>
            <a:r>
              <a:rPr lang="en-GB" sz="1900" i="1" dirty="0" smtClean="0"/>
              <a:t>Service </a:t>
            </a:r>
            <a:r>
              <a:rPr lang="en-GB" sz="1900" i="1" dirty="0"/>
              <a:t>Triggering </a:t>
            </a:r>
            <a:endParaRPr lang="en-GB" sz="1900" i="1" dirty="0" smtClean="0"/>
          </a:p>
          <a:p>
            <a:pPr lvl="1"/>
            <a:r>
              <a:rPr lang="en-GB" sz="1900" i="1" dirty="0" smtClean="0"/>
              <a:t>User </a:t>
            </a:r>
            <a:r>
              <a:rPr lang="en-GB" sz="1900" i="1" dirty="0"/>
              <a:t>Feed back – UFF compilation 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2200" y="304800"/>
            <a:ext cx="65532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Module 3: Scenario Exercise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40968"/>
            <a:ext cx="8229600" cy="1512168"/>
          </a:xfrm>
        </p:spPr>
        <p:txBody>
          <a:bodyPr/>
          <a:lstStyle/>
          <a:p>
            <a:r>
              <a:rPr lang="en-GB" sz="8000" b="1" dirty="0" smtClean="0"/>
              <a:t>Thanks!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6380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296000"/>
            <a:ext cx="3733800" cy="2853081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service is active 24/7 for…</a:t>
            </a:r>
          </a:p>
          <a:p>
            <a:pPr marL="846138" lvl="1" indent="-446088"/>
            <a:r>
              <a:rPr lang="en-GB" sz="1800" dirty="0" smtClean="0"/>
              <a:t>Floods</a:t>
            </a:r>
          </a:p>
          <a:p>
            <a:pPr marL="846138" lvl="1" indent="-446088"/>
            <a:r>
              <a:rPr lang="en-GB" sz="1800" dirty="0" smtClean="0"/>
              <a:t>Earthquakes</a:t>
            </a:r>
          </a:p>
          <a:p>
            <a:pPr marL="846138" lvl="1" indent="-446088"/>
            <a:r>
              <a:rPr lang="en-GB" sz="1800" dirty="0" smtClean="0"/>
              <a:t>Fires</a:t>
            </a:r>
          </a:p>
          <a:p>
            <a:pPr marL="846138" lvl="1" indent="-446088"/>
            <a:r>
              <a:rPr lang="en-GB" sz="1800" dirty="0" smtClean="0"/>
              <a:t>Severe Storms</a:t>
            </a:r>
          </a:p>
          <a:p>
            <a:pPr marL="846138" lvl="1" indent="-446088"/>
            <a:r>
              <a:rPr lang="en-GB" sz="1800" dirty="0"/>
              <a:t>Tsunamis</a:t>
            </a:r>
          </a:p>
          <a:p>
            <a:pPr marL="846138" lvl="1" indent="-446088"/>
            <a:r>
              <a:rPr lang="en-GB" sz="1800" dirty="0" smtClean="0"/>
              <a:t>Technological disasters</a:t>
            </a:r>
          </a:p>
          <a:p>
            <a:pPr marL="846138" lvl="1" indent="-446088"/>
            <a:r>
              <a:rPr lang="en-GB" sz="1800" dirty="0" smtClean="0"/>
              <a:t>Humanitarian crises</a:t>
            </a:r>
          </a:p>
        </p:txBody>
      </p:sp>
      <p:pic>
        <p:nvPicPr>
          <p:cNvPr id="9" name="Immagine 8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9" t="19383" r="25092" b="50974"/>
          <a:stretch>
            <a:fillRect/>
          </a:stretch>
        </p:blipFill>
        <p:spPr bwMode="auto">
          <a:xfrm>
            <a:off x="6226125" y="4709688"/>
            <a:ext cx="1946275" cy="198405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5" t="19443" r="74931" b="50974"/>
          <a:stretch>
            <a:fillRect/>
          </a:stretch>
        </p:blipFill>
        <p:spPr bwMode="auto">
          <a:xfrm>
            <a:off x="6568688" y="1507732"/>
            <a:ext cx="1920875" cy="198509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6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0" t="19383" r="15456" b="52020"/>
          <a:stretch>
            <a:fillRect/>
          </a:stretch>
        </p:blipFill>
        <p:spPr bwMode="auto">
          <a:xfrm>
            <a:off x="4376990" y="3828701"/>
            <a:ext cx="1924825" cy="19494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7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t="19443" r="64859" b="50974"/>
          <a:stretch>
            <a:fillRect/>
          </a:stretch>
        </p:blipFill>
        <p:spPr bwMode="auto">
          <a:xfrm>
            <a:off x="5195887" y="2337931"/>
            <a:ext cx="1870075" cy="190217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8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19443" r="54941" b="50974"/>
          <a:stretch>
            <a:fillRect/>
          </a:stretch>
        </p:blipFill>
        <p:spPr bwMode="auto">
          <a:xfrm>
            <a:off x="7065962" y="3257368"/>
            <a:ext cx="1849437" cy="189751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9" descr="mu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t="19443" r="84886" b="50974"/>
          <a:stretch>
            <a:fillRect/>
          </a:stretch>
        </p:blipFill>
        <p:spPr bwMode="auto">
          <a:xfrm>
            <a:off x="3832042" y="1500173"/>
            <a:ext cx="1839913" cy="190945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057400" y="304800"/>
            <a:ext cx="725328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it-IT" sz="3600" b="1" dirty="0" smtClean="0"/>
              <a:t>GIO EMS RUSH mode</a:t>
            </a:r>
            <a:endParaRPr lang="it-IT" sz="3600" b="1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4221088"/>
            <a:ext cx="3740616" cy="1928054"/>
          </a:xfrm>
        </p:spPr>
        <p:txBody>
          <a:bodyPr/>
          <a:lstStyle/>
          <a:p>
            <a:pPr marL="0" lvl="1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generation of cartographic </a:t>
            </a:r>
          </a:p>
          <a:p>
            <a:pPr marL="0" lvl="1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products (maps) are based on the </a:t>
            </a:r>
          </a:p>
          <a:p>
            <a:pPr marL="0" lvl="1" indent="0">
              <a:buNone/>
            </a:pPr>
            <a:r>
              <a:rPr lang="en-GB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use of remote sensing data:</a:t>
            </a:r>
          </a:p>
          <a:p>
            <a:pPr marL="846138" lvl="1" indent="-446088"/>
            <a:r>
              <a:rPr lang="en-GB" sz="1800" dirty="0" smtClean="0"/>
              <a:t>Optical Images</a:t>
            </a:r>
          </a:p>
          <a:p>
            <a:pPr marL="846138" lvl="1" indent="-446088"/>
            <a:r>
              <a:rPr lang="en-GB" sz="1800" dirty="0" smtClean="0"/>
              <a:t>SAR images</a:t>
            </a:r>
          </a:p>
        </p:txBody>
      </p:sp>
    </p:spTree>
    <p:extLst>
      <p:ext uri="{BB962C8B-B14F-4D97-AF65-F5344CB8AC3E}">
        <p14:creationId xmlns:p14="http://schemas.microsoft.com/office/powerpoint/2010/main" val="5963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361600" y="306000"/>
            <a:ext cx="6553200" cy="533400"/>
          </a:xfrm>
        </p:spPr>
        <p:txBody>
          <a:bodyPr/>
          <a:lstStyle/>
          <a:p>
            <a:r>
              <a:rPr lang="en-US" sz="3200" dirty="0"/>
              <a:t>GIO EMS RUSH – Product Portfolio</a:t>
            </a:r>
            <a:br>
              <a:rPr lang="en-US" sz="3200" dirty="0"/>
            </a:br>
            <a:endParaRPr lang="it-IT" sz="32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7013" y="1124744"/>
            <a:ext cx="4999037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 anchor="ctr">
            <a:spAutoFit/>
          </a:bodyPr>
          <a:lstStyle/>
          <a:p>
            <a:pPr defTabSz="652463" eaLnBrk="0" hangingPunct="0">
              <a:lnSpc>
                <a:spcPct val="120000"/>
              </a:lnSpc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Requests from users are classified in the following types:</a:t>
            </a:r>
            <a:endParaRPr lang="it-IT" sz="1800" b="1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defTabSz="652463" eaLnBrk="0" hangingPunct="0">
              <a:lnSpc>
                <a:spcPct val="120000"/>
              </a:lnSpc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 1: Reference</a:t>
            </a:r>
            <a:endParaRPr lang="it-IT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defTabSz="652463" eaLnBrk="0" hangingPunct="0">
              <a:lnSpc>
                <a:spcPct val="120000"/>
              </a:lnSpc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 2: Reference + Delineation</a:t>
            </a:r>
            <a:endParaRPr lang="it-IT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pPr defTabSz="652463" eaLnBrk="0" hangingPunct="0">
              <a:lnSpc>
                <a:spcPct val="120000"/>
              </a:lnSpc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Type 3: Reference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+ Delineation + 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Grading</a:t>
            </a:r>
            <a:endParaRPr lang="it-IT" sz="18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Rettangolo 13"/>
          <p:cNvSpPr>
            <a:spLocks noChangeArrowheads="1"/>
          </p:cNvSpPr>
          <p:nvPr/>
        </p:nvSpPr>
        <p:spPr bwMode="auto">
          <a:xfrm>
            <a:off x="334800" y="4437112"/>
            <a:ext cx="4457700" cy="6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652463" eaLnBrk="0" hangingPunct="0"/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Each map type has to be provided </a:t>
            </a:r>
            <a:endParaRPr lang="en-GB" sz="1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defTabSz="652463" eaLnBrk="0" hangingPunct="0"/>
            <a:r>
              <a:rPr lang="en-GB" sz="1800" b="1" dirty="0" smtClean="0">
                <a:solidFill>
                  <a:schemeClr val="tx2">
                    <a:lumMod val="50000"/>
                  </a:schemeClr>
                </a:solidFill>
              </a:rPr>
              <a:t>at </a:t>
            </a:r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two different scales:</a:t>
            </a:r>
          </a:p>
        </p:txBody>
      </p:sp>
      <p:sp>
        <p:nvSpPr>
          <p:cNvPr id="8" name="Rettangolo 14"/>
          <p:cNvSpPr>
            <a:spLocks noChangeArrowheads="1"/>
          </p:cNvSpPr>
          <p:nvPr/>
        </p:nvSpPr>
        <p:spPr bwMode="auto">
          <a:xfrm>
            <a:off x="1970088" y="2975471"/>
            <a:ext cx="1249362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 dirty="0">
                <a:solidFill>
                  <a:schemeClr val="bg1"/>
                </a:solidFill>
                <a:cs typeface="Times New Roman" pitchFamily="18" charset="0"/>
              </a:rPr>
              <a:t>Delineation</a:t>
            </a:r>
          </a:p>
        </p:txBody>
      </p:sp>
      <p:sp>
        <p:nvSpPr>
          <p:cNvPr id="9" name="Rettangolo 15"/>
          <p:cNvSpPr>
            <a:spLocks noChangeArrowheads="1"/>
          </p:cNvSpPr>
          <p:nvPr/>
        </p:nvSpPr>
        <p:spPr bwMode="auto">
          <a:xfrm>
            <a:off x="3775075" y="2991346"/>
            <a:ext cx="1238250" cy="312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algn="ctr" defTabSz="652463" eaLnBrk="0" hangingPunct="0"/>
            <a:r>
              <a:rPr lang="en-GB" sz="1600" b="1">
                <a:solidFill>
                  <a:schemeClr val="bg1"/>
                </a:solidFill>
                <a:cs typeface="Times New Roman" pitchFamily="18" charset="0"/>
              </a:rPr>
              <a:t>Grading</a:t>
            </a:r>
            <a:endParaRPr lang="it-IT" sz="16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Rettangolo 16"/>
          <p:cNvSpPr>
            <a:spLocks noChangeArrowheads="1"/>
          </p:cNvSpPr>
          <p:nvPr/>
        </p:nvSpPr>
        <p:spPr bwMode="auto">
          <a:xfrm>
            <a:off x="546101" y="4941168"/>
            <a:ext cx="13890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652463" eaLnBrk="0" hangingPunct="0"/>
            <a:r>
              <a:rPr lang="en-GB" sz="1600" b="1" dirty="0">
                <a:solidFill>
                  <a:srgbClr val="FF0000"/>
                </a:solidFill>
                <a:cs typeface="Times New Roman" pitchFamily="18" charset="0"/>
              </a:rPr>
              <a:t>Overview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1:25.000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1:50.000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1:100.000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1:200.000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1:500.000 </a:t>
            </a:r>
          </a:p>
        </p:txBody>
      </p:sp>
      <p:sp>
        <p:nvSpPr>
          <p:cNvPr id="11" name="Rettangolo 17"/>
          <p:cNvSpPr>
            <a:spLocks noChangeArrowheads="1"/>
          </p:cNvSpPr>
          <p:nvPr/>
        </p:nvSpPr>
        <p:spPr bwMode="auto">
          <a:xfrm>
            <a:off x="1736091" y="4956727"/>
            <a:ext cx="128587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306" tIns="32653" rIns="65306" bIns="32653">
            <a:spAutoFit/>
          </a:bodyPr>
          <a:lstStyle/>
          <a:p>
            <a:pPr defTabSz="652463" eaLnBrk="0" hangingPunct="0"/>
            <a:r>
              <a:rPr lang="en-GB" sz="1600" b="1" dirty="0">
                <a:solidFill>
                  <a:srgbClr val="0070C0"/>
                </a:solidFill>
                <a:cs typeface="Times New Roman" pitchFamily="18" charset="0"/>
              </a:rPr>
              <a:t>Detail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1:5000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1:10.000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1:15.000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1:20.000</a:t>
            </a:r>
          </a:p>
          <a:p>
            <a:pPr defTabSz="652463" eaLnBrk="0" hangingPunct="0"/>
            <a:r>
              <a:rPr lang="en-GB" sz="16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1:25.000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53617"/>
              </p:ext>
            </p:extLst>
          </p:nvPr>
        </p:nvGraphicFramePr>
        <p:xfrm>
          <a:off x="5493657" y="1194008"/>
          <a:ext cx="3421743" cy="55473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421743"/>
              </a:tblGrid>
              <a:tr h="253212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Base layer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Hydrology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rivers, lakes, reservoirs and open water,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Toponyms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and administrative boundaries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170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Physiography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cliffs, contours and spot heights, etc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8400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Land cover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cropland, grassland, scrub, forest, natural vegetation, bare soil, wetlands, etc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8400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Settlements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both formal (urban, suburban, rural, etc) and informal (slums, IDP camps, 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etc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1630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Transport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all transport networks and related infrastructure (e.g. roads, tracks, trails,   railways, bridges, harbours, and airfields)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217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Industry and Utilities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industrial facilities and power stations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bg1">
                            <a:lumMod val="65000"/>
                            <a:tint val="66000"/>
                            <a:satMod val="160000"/>
                          </a:schemeClr>
                        </a:gs>
                        <a:gs pos="50000">
                          <a:schemeClr val="bg1">
                            <a:lumMod val="65000"/>
                            <a:tint val="44500"/>
                            <a:satMod val="160000"/>
                          </a:schemeClr>
                        </a:gs>
                        <a:gs pos="100000">
                          <a:schemeClr val="bg1">
                            <a:lumMod val="6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3334246"/>
            <a:ext cx="13303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358058"/>
            <a:ext cx="13319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190500" y="2973883"/>
            <a:ext cx="1331913" cy="1298575"/>
            <a:chOff x="190500" y="2973883"/>
            <a:chExt cx="1331913" cy="1298575"/>
          </a:xfrm>
        </p:grpSpPr>
        <p:sp>
          <p:nvSpPr>
            <p:cNvPr id="5" name="Rettangolo 3"/>
            <p:cNvSpPr>
              <a:spLocks noChangeArrowheads="1"/>
            </p:cNvSpPr>
            <p:nvPr/>
          </p:nvSpPr>
          <p:spPr bwMode="auto">
            <a:xfrm>
              <a:off x="227013" y="2973883"/>
              <a:ext cx="1258887" cy="31273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306" tIns="32653" rIns="65306" bIns="32653">
              <a:spAutoFit/>
            </a:bodyPr>
            <a:lstStyle/>
            <a:p>
              <a:pPr algn="ctr" defTabSz="652463" eaLnBrk="0" hangingPunct="0"/>
              <a:r>
                <a:rPr lang="en-GB" sz="1600" b="1" dirty="0">
                  <a:solidFill>
                    <a:schemeClr val="bg1"/>
                  </a:solidFill>
                  <a:cs typeface="Times New Roman" pitchFamily="18" charset="0"/>
                </a:rPr>
                <a:t>Reference</a:t>
              </a:r>
              <a:endParaRPr lang="it-IT" sz="1800" b="1" dirty="0">
                <a:solidFill>
                  <a:schemeClr val="bg1"/>
                </a:solidFill>
                <a:cs typeface="Times New Roman" pitchFamily="18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3332658"/>
              <a:ext cx="1331913" cy="93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3399210" y="4792935"/>
            <a:ext cx="1820862" cy="1876425"/>
            <a:chOff x="3284538" y="4800600"/>
            <a:chExt cx="1820862" cy="1876425"/>
          </a:xfrm>
        </p:grpSpPr>
        <p:pic>
          <p:nvPicPr>
            <p:cNvPr id="16" name="Picture 3" descr="A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538" y="4800600"/>
              <a:ext cx="1820862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ttangolo 16"/>
            <p:cNvSpPr/>
            <p:nvPr/>
          </p:nvSpPr>
          <p:spPr>
            <a:xfrm>
              <a:off x="3432175" y="4859338"/>
              <a:ext cx="1581150" cy="1746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4489450" y="5289550"/>
              <a:ext cx="469900" cy="49688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600"/>
            </a:p>
          </p:txBody>
        </p:sp>
      </p:grpSp>
    </p:spTree>
    <p:extLst>
      <p:ext uri="{BB962C8B-B14F-4D97-AF65-F5344CB8AC3E}">
        <p14:creationId xmlns:p14="http://schemas.microsoft.com/office/powerpoint/2010/main" val="26534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>
                <a:solidFill>
                  <a:srgbClr val="990000"/>
                </a:solidFill>
              </a:rPr>
              <a:t>Reference Map</a:t>
            </a:r>
            <a:br>
              <a:rPr lang="en-US" kern="0" dirty="0">
                <a:solidFill>
                  <a:srgbClr val="990000"/>
                </a:solidFill>
              </a:rPr>
            </a:br>
            <a:endParaRPr lang="it-IT" dirty="0">
              <a:solidFill>
                <a:srgbClr val="990000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57200" y="1283494"/>
            <a:ext cx="8647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sz="2000" b="1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Pre-Event cartographic product </a:t>
            </a: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showing:</a:t>
            </a:r>
            <a:endParaRPr lang="en-US" sz="2000" b="1" dirty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87363" indent="-446088" eaLnBrk="1" hangingPunct="1"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Basic topography information (roads, land cover, hydrological features and tailored information) for pre-disaster analysis e.g. potential gathering areas, potential helicopter landing areas</a:t>
            </a:r>
          </a:p>
        </p:txBody>
      </p:sp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738000" y="2146300"/>
            <a:ext cx="7666038" cy="4661582"/>
            <a:chOff x="715962" y="2146300"/>
            <a:chExt cx="7666038" cy="4661582"/>
          </a:xfrm>
        </p:grpSpPr>
        <p:pic>
          <p:nvPicPr>
            <p:cNvPr id="7" name="Picture 8" descr="EMSR000-BRAZZAVILLE01-REFERENCE-DTL-v1_100dpi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" y="2146300"/>
              <a:ext cx="6599238" cy="466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EMSR000-BRAZZAVILLE01-REFERENCE-DTL-v1_100dpi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563" y="2159000"/>
              <a:ext cx="2103437" cy="462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4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>
                <a:solidFill>
                  <a:srgbClr val="990000"/>
                </a:solidFill>
                <a:latin typeface="+mn-lt"/>
              </a:rPr>
              <a:t>Delineation Map</a:t>
            </a:r>
            <a:r>
              <a:rPr lang="en-US" kern="0" dirty="0">
                <a:solidFill>
                  <a:srgbClr val="990000"/>
                </a:solidFill>
              </a:rPr>
              <a:t/>
            </a:r>
            <a:br>
              <a:rPr lang="en-US" kern="0" dirty="0">
                <a:solidFill>
                  <a:srgbClr val="990000"/>
                </a:solidFill>
              </a:rPr>
            </a:br>
            <a:endParaRPr lang="it-IT" dirty="0">
              <a:solidFill>
                <a:srgbClr val="99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738262" y="2146300"/>
            <a:ext cx="7480225" cy="4711700"/>
            <a:chOff x="738262" y="2146300"/>
            <a:chExt cx="7480225" cy="4711700"/>
          </a:xfrm>
        </p:grpSpPr>
        <p:pic>
          <p:nvPicPr>
            <p:cNvPr id="10" name="Picture 6" descr="EMSR000-BRAZZAVILLE01-DELINEATION-DTL-v1_100dp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262" y="2146300"/>
              <a:ext cx="6670189" cy="471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EMSR000-BRAZZAVILLE01-DELINEATION-DTL-v1_100dpi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537" y="2157412"/>
              <a:ext cx="1885950" cy="462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1283494"/>
            <a:ext cx="8647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Post-Event </a:t>
            </a:r>
            <a:r>
              <a:rPr lang="en-US" sz="2000" b="1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cartographic product </a:t>
            </a: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showing:</a:t>
            </a:r>
            <a:endParaRPr lang="en-US" sz="2000" b="1" dirty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87363" indent="-446088" eaLnBrk="1" hangingPunct="1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I</a:t>
            </a: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nformation </a:t>
            </a: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on affected area (</a:t>
            </a: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i.e. </a:t>
            </a: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flooded area) coupled with basic topography information as per Reference Map</a:t>
            </a:r>
          </a:p>
          <a:p>
            <a:pPr marL="41275" indent="0" eaLnBrk="1" hangingPunct="1">
              <a:spcBef>
                <a:spcPct val="20000"/>
              </a:spcBef>
              <a:buSzPct val="100000"/>
            </a:pPr>
            <a:endParaRPr lang="en-US" sz="1600" dirty="0" smtClean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990000"/>
                </a:solidFill>
              </a:rPr>
              <a:t>Grading</a:t>
            </a:r>
            <a:r>
              <a:rPr lang="it-IT" dirty="0" smtClean="0">
                <a:solidFill>
                  <a:srgbClr val="990000"/>
                </a:solidFill>
              </a:rPr>
              <a:t> </a:t>
            </a:r>
            <a:r>
              <a:rPr lang="it-IT" dirty="0" err="1" smtClean="0">
                <a:solidFill>
                  <a:srgbClr val="990000"/>
                </a:solidFill>
              </a:rPr>
              <a:t>Map</a:t>
            </a:r>
            <a:endParaRPr lang="it-IT" dirty="0">
              <a:solidFill>
                <a:srgbClr val="990000"/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737448" y="2133600"/>
            <a:ext cx="7568352" cy="4724401"/>
            <a:chOff x="737448" y="2133600"/>
            <a:chExt cx="7568352" cy="4724401"/>
          </a:xfrm>
        </p:grpSpPr>
        <p:pic>
          <p:nvPicPr>
            <p:cNvPr id="6" name="Picture 6" descr="EMSR000-BRAZZAVILLE01-GRADING-DTL-v1_100dpi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48" y="2133601"/>
              <a:ext cx="6690465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EMSR000-BRAZZAVILLE01-GRADING-DTL-v1_100dpi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875" y="2133600"/>
              <a:ext cx="1939925" cy="461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57200" y="1268760"/>
            <a:ext cx="86471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100000"/>
            </a:pP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Post-Event </a:t>
            </a:r>
            <a:r>
              <a:rPr lang="en-US" sz="2000" b="1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cartographic product </a:t>
            </a:r>
            <a:r>
              <a:rPr lang="en-US" sz="2000" b="1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highlighting: </a:t>
            </a:r>
            <a:endParaRPr lang="en-US" sz="2000" b="1" dirty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87363" indent="-446088" eaLnBrk="1" hangingPunct="1">
              <a:spcBef>
                <a:spcPct val="20000"/>
              </a:spcBef>
              <a:buSzPct val="100000"/>
              <a:buBlip>
                <a:blip r:embed="rId4"/>
              </a:buBlip>
            </a:pP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E</a:t>
            </a:r>
            <a:r>
              <a:rPr lang="en-US" sz="1600" dirty="0" smtClean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ffects </a:t>
            </a:r>
            <a:r>
              <a:rPr lang="en-US" sz="1600" dirty="0">
                <a:solidFill>
                  <a:srgbClr val="3A3A3A"/>
                </a:solidFill>
                <a:latin typeface="+mn-lt"/>
                <a:ea typeface="Geneva" charset="0"/>
                <a:cs typeface="Tahoma" charset="0"/>
              </a:rPr>
              <a:t>of the event on the specific affected area and structures (i.e. level of damage, affected buildings/roads, etc.) combined with Reference &amp; Disaster Extent Maps</a:t>
            </a:r>
          </a:p>
          <a:p>
            <a:pPr marL="41275" indent="0" eaLnBrk="1" hangingPunct="1">
              <a:spcBef>
                <a:spcPct val="20000"/>
              </a:spcBef>
              <a:buSzPct val="100000"/>
            </a:pPr>
            <a:endParaRPr lang="en-US" sz="1600" dirty="0" smtClean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  <a:p>
            <a:pPr marL="41275" indent="0" eaLnBrk="1" hangingPunct="1">
              <a:spcBef>
                <a:spcPct val="20000"/>
              </a:spcBef>
              <a:buSzPct val="100000"/>
            </a:pPr>
            <a:endParaRPr lang="en-US" sz="1600" dirty="0" smtClean="0">
              <a:solidFill>
                <a:srgbClr val="3A3A3A"/>
              </a:solidFill>
              <a:latin typeface="+mn-lt"/>
              <a:ea typeface="Genev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2931</Words>
  <Application>Microsoft Office PowerPoint</Application>
  <PresentationFormat>On-screen Show (4:3)</PresentationFormat>
  <Paragraphs>710</Paragraphs>
  <Slides>44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Custom Design</vt:lpstr>
      <vt:lpstr>1_Custom Design</vt:lpstr>
      <vt:lpstr>User Awareness &amp; Training: EMERGENCY Bucharest, Romania – 8th November 2013 A.Priolo, D.Grandoni</vt:lpstr>
      <vt:lpstr>Content</vt:lpstr>
      <vt:lpstr>Content – Demo and Training</vt:lpstr>
      <vt:lpstr>Copernicus EMS Service Overview</vt:lpstr>
      <vt:lpstr>PowerPoint Presentation</vt:lpstr>
      <vt:lpstr>GIO EMS RUSH – Product Portfolio </vt:lpstr>
      <vt:lpstr>Reference Map </vt:lpstr>
      <vt:lpstr>Delineation Map </vt:lpstr>
      <vt:lpstr>Grading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Activation Feasibility</vt:lpstr>
      <vt:lpstr>Product Relevance</vt:lpstr>
      <vt:lpstr>Product Generation and Delivery</vt:lpstr>
      <vt:lpstr>Timeline of RUSH activations </vt:lpstr>
      <vt:lpstr>GIO EMS RUSH 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GIO RUSH Activations</vt:lpstr>
      <vt:lpstr>GIO RUSH Activations</vt:lpstr>
      <vt:lpstr>Operational Functional Contacts</vt:lpstr>
      <vt:lpstr>GIO EMS Non-RUSH mode</vt:lpstr>
      <vt:lpstr>PowerPoint Presentation</vt:lpstr>
      <vt:lpstr>Service Timeline Parameters</vt:lpstr>
      <vt:lpstr>Involved Actors</vt:lpstr>
      <vt:lpstr>Service Portfolio</vt:lpstr>
      <vt:lpstr>PowerPoint Presentation</vt:lpstr>
      <vt:lpstr>PowerPoint Presentation</vt:lpstr>
      <vt:lpstr>PowerPoint Presentation</vt:lpstr>
      <vt:lpstr>EMSN-001: a Non-RUSH Activation 4/5</vt:lpstr>
      <vt:lpstr>PowerPoint Presentation</vt:lpstr>
      <vt:lpstr>NON GIO RUSH Activations</vt:lpstr>
      <vt:lpstr>Operational Functional Contacts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Awareness &amp; Training: EMERGENCY Bucharest, Romania – 8th November 2013 A.Priolo, D.Grandoni</dc:title>
  <dc:creator>Priolo Agata</dc:creator>
  <cp:lastModifiedBy>Amy Northrop</cp:lastModifiedBy>
  <cp:revision>92</cp:revision>
  <dcterms:modified xsi:type="dcterms:W3CDTF">2013-11-05T13:53:50Z</dcterms:modified>
</cp:coreProperties>
</file>